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88" r:id="rId3"/>
    <p:sldId id="257" r:id="rId4"/>
    <p:sldId id="258" r:id="rId5"/>
    <p:sldId id="259" r:id="rId6"/>
    <p:sldId id="260" r:id="rId7"/>
    <p:sldId id="261" r:id="rId8"/>
    <p:sldId id="262" r:id="rId9"/>
    <p:sldId id="263" r:id="rId10"/>
    <p:sldId id="264" r:id="rId11"/>
    <p:sldId id="266" r:id="rId12"/>
    <p:sldId id="267" r:id="rId13"/>
    <p:sldId id="268" r:id="rId14"/>
    <p:sldId id="269" r:id="rId15"/>
    <p:sldId id="271" r:id="rId16"/>
    <p:sldId id="281" r:id="rId17"/>
    <p:sldId id="272" r:id="rId18"/>
    <p:sldId id="273" r:id="rId19"/>
    <p:sldId id="274" r:id="rId20"/>
    <p:sldId id="283" r:id="rId21"/>
    <p:sldId id="275" r:id="rId22"/>
    <p:sldId id="284" r:id="rId23"/>
    <p:sldId id="276" r:id="rId24"/>
    <p:sldId id="285" r:id="rId25"/>
    <p:sldId id="277" r:id="rId26"/>
    <p:sldId id="286" r:id="rId27"/>
    <p:sldId id="278" r:id="rId28"/>
    <p:sldId id="279" r:id="rId29"/>
    <p:sldId id="287"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5DDB6-E340-41A7-98DC-97168A81BA90}" v="2" dt="2022-11-16T23:27:33.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3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FFF5DDB6-E340-41A7-98DC-97168A81BA90}"/>
    <pc:docChg chg="undo custSel addSld delSld modSld">
      <pc:chgData name="Bruce Mackh" userId="8f3eebefc8615319" providerId="LiveId" clId="{FFF5DDB6-E340-41A7-98DC-97168A81BA90}" dt="2022-11-16T23:27:58.612" v="956" actId="207"/>
      <pc:docMkLst>
        <pc:docMk/>
      </pc:docMkLst>
      <pc:sldChg chg="modSp mod">
        <pc:chgData name="Bruce Mackh" userId="8f3eebefc8615319" providerId="LiveId" clId="{FFF5DDB6-E340-41A7-98DC-97168A81BA90}" dt="2022-11-09T00:24:37.837" v="84" actId="20577"/>
        <pc:sldMkLst>
          <pc:docMk/>
          <pc:sldMk cId="2576813313" sldId="256"/>
        </pc:sldMkLst>
        <pc:spChg chg="mod">
          <ac:chgData name="Bruce Mackh" userId="8f3eebefc8615319" providerId="LiveId" clId="{FFF5DDB6-E340-41A7-98DC-97168A81BA90}" dt="2022-11-09T00:24:37.837" v="84" actId="20577"/>
          <ac:spMkLst>
            <pc:docMk/>
            <pc:sldMk cId="2576813313" sldId="256"/>
            <ac:spMk id="2" creationId="{00000000-0000-0000-0000-000000000000}"/>
          </ac:spMkLst>
        </pc:spChg>
        <pc:spChg chg="mod">
          <ac:chgData name="Bruce Mackh" userId="8f3eebefc8615319" providerId="LiveId" clId="{FFF5DDB6-E340-41A7-98DC-97168A81BA90}" dt="2022-11-09T00:24:23.741" v="71" actId="114"/>
          <ac:spMkLst>
            <pc:docMk/>
            <pc:sldMk cId="2576813313" sldId="256"/>
            <ac:spMk id="3" creationId="{00000000-0000-0000-0000-000000000000}"/>
          </ac:spMkLst>
        </pc:spChg>
      </pc:sldChg>
      <pc:sldChg chg="delSp modSp mod">
        <pc:chgData name="Bruce Mackh" userId="8f3eebefc8615319" providerId="LiveId" clId="{FFF5DDB6-E340-41A7-98DC-97168A81BA90}" dt="2022-11-09T00:26:06.307" v="119" actId="478"/>
        <pc:sldMkLst>
          <pc:docMk/>
          <pc:sldMk cId="2063255187" sldId="257"/>
        </pc:sldMkLst>
        <pc:spChg chg="mod">
          <ac:chgData name="Bruce Mackh" userId="8f3eebefc8615319" providerId="LiveId" clId="{FFF5DDB6-E340-41A7-98DC-97168A81BA90}" dt="2022-11-09T00:25:48.691" v="118" actId="20577"/>
          <ac:spMkLst>
            <pc:docMk/>
            <pc:sldMk cId="2063255187" sldId="257"/>
            <ac:spMk id="6" creationId="{BF096F53-7CBC-0F82-592F-5F23549F811D}"/>
          </ac:spMkLst>
        </pc:spChg>
        <pc:spChg chg="del">
          <ac:chgData name="Bruce Mackh" userId="8f3eebefc8615319" providerId="LiveId" clId="{FFF5DDB6-E340-41A7-98DC-97168A81BA90}" dt="2022-11-09T00:26:06.307" v="119" actId="478"/>
          <ac:spMkLst>
            <pc:docMk/>
            <pc:sldMk cId="2063255187" sldId="257"/>
            <ac:spMk id="16" creationId="{2B5564B8-F086-6B9F-EFEF-8C14412F7C13}"/>
          </ac:spMkLst>
        </pc:spChg>
      </pc:sldChg>
      <pc:sldChg chg="delSp mod">
        <pc:chgData name="Bruce Mackh" userId="8f3eebefc8615319" providerId="LiveId" clId="{FFF5DDB6-E340-41A7-98DC-97168A81BA90}" dt="2022-11-09T00:26:16.030" v="120" actId="478"/>
        <pc:sldMkLst>
          <pc:docMk/>
          <pc:sldMk cId="2707102831" sldId="258"/>
        </pc:sldMkLst>
        <pc:spChg chg="del">
          <ac:chgData name="Bruce Mackh" userId="8f3eebefc8615319" providerId="LiveId" clId="{FFF5DDB6-E340-41A7-98DC-97168A81BA90}" dt="2022-11-09T00:26:16.030" v="120" actId="478"/>
          <ac:spMkLst>
            <pc:docMk/>
            <pc:sldMk cId="2707102831" sldId="258"/>
            <ac:spMk id="11" creationId="{9BFB0811-2ED1-464B-8B82-4A276968F160}"/>
          </ac:spMkLst>
        </pc:spChg>
      </pc:sldChg>
      <pc:sldChg chg="delSp mod">
        <pc:chgData name="Bruce Mackh" userId="8f3eebefc8615319" providerId="LiveId" clId="{FFF5DDB6-E340-41A7-98DC-97168A81BA90}" dt="2022-11-09T00:43:47.671" v="165" actId="478"/>
        <pc:sldMkLst>
          <pc:docMk/>
          <pc:sldMk cId="3067843712" sldId="259"/>
        </pc:sldMkLst>
        <pc:spChg chg="del">
          <ac:chgData name="Bruce Mackh" userId="8f3eebefc8615319" providerId="LiveId" clId="{FFF5DDB6-E340-41A7-98DC-97168A81BA90}" dt="2022-11-09T00:43:47.671" v="165" actId="478"/>
          <ac:spMkLst>
            <pc:docMk/>
            <pc:sldMk cId="3067843712" sldId="259"/>
            <ac:spMk id="23" creationId="{98E95AAA-981F-E8A7-37A9-D289DA3EE788}"/>
          </ac:spMkLst>
        </pc:spChg>
      </pc:sldChg>
      <pc:sldChg chg="delSp mod">
        <pc:chgData name="Bruce Mackh" userId="8f3eebefc8615319" providerId="LiveId" clId="{FFF5DDB6-E340-41A7-98DC-97168A81BA90}" dt="2022-11-09T00:44:11.129" v="166" actId="478"/>
        <pc:sldMkLst>
          <pc:docMk/>
          <pc:sldMk cId="4064938683" sldId="261"/>
        </pc:sldMkLst>
        <pc:spChg chg="del">
          <ac:chgData name="Bruce Mackh" userId="8f3eebefc8615319" providerId="LiveId" clId="{FFF5DDB6-E340-41A7-98DC-97168A81BA90}" dt="2022-11-09T00:44:11.129" v="166" actId="478"/>
          <ac:spMkLst>
            <pc:docMk/>
            <pc:sldMk cId="4064938683" sldId="261"/>
            <ac:spMk id="15" creationId="{D78919FB-F11E-86FB-478E-2CDD0D9358E8}"/>
          </ac:spMkLst>
        </pc:spChg>
      </pc:sldChg>
      <pc:sldChg chg="delSp modSp mod">
        <pc:chgData name="Bruce Mackh" userId="8f3eebefc8615319" providerId="LiveId" clId="{FFF5DDB6-E340-41A7-98DC-97168A81BA90}" dt="2022-11-09T00:44:38.057" v="169" actId="478"/>
        <pc:sldMkLst>
          <pc:docMk/>
          <pc:sldMk cId="3744323882" sldId="262"/>
        </pc:sldMkLst>
        <pc:spChg chg="del mod">
          <ac:chgData name="Bruce Mackh" userId="8f3eebefc8615319" providerId="LiveId" clId="{FFF5DDB6-E340-41A7-98DC-97168A81BA90}" dt="2022-11-09T00:44:38.057" v="169" actId="478"/>
          <ac:spMkLst>
            <pc:docMk/>
            <pc:sldMk cId="3744323882" sldId="262"/>
            <ac:spMk id="7" creationId="{D4852CEE-9B8A-44F8-A90D-9DA9C912F929}"/>
          </ac:spMkLst>
        </pc:spChg>
        <pc:graphicFrameChg chg="modGraphic">
          <ac:chgData name="Bruce Mackh" userId="8f3eebefc8615319" providerId="LiveId" clId="{FFF5DDB6-E340-41A7-98DC-97168A81BA90}" dt="2022-11-09T00:44:22.994" v="167" actId="14100"/>
          <ac:graphicFrameMkLst>
            <pc:docMk/>
            <pc:sldMk cId="3744323882" sldId="262"/>
            <ac:graphicFrameMk id="4" creationId="{00000000-0000-0000-0000-000000000000}"/>
          </ac:graphicFrameMkLst>
        </pc:graphicFrameChg>
      </pc:sldChg>
      <pc:sldChg chg="delSp mod">
        <pc:chgData name="Bruce Mackh" userId="8f3eebefc8615319" providerId="LiveId" clId="{FFF5DDB6-E340-41A7-98DC-97168A81BA90}" dt="2022-11-09T00:44:43.700" v="170" actId="478"/>
        <pc:sldMkLst>
          <pc:docMk/>
          <pc:sldMk cId="3724216747" sldId="263"/>
        </pc:sldMkLst>
        <pc:spChg chg="del">
          <ac:chgData name="Bruce Mackh" userId="8f3eebefc8615319" providerId="LiveId" clId="{FFF5DDB6-E340-41A7-98DC-97168A81BA90}" dt="2022-11-09T00:44:43.700" v="170" actId="478"/>
          <ac:spMkLst>
            <pc:docMk/>
            <pc:sldMk cId="3724216747" sldId="263"/>
            <ac:spMk id="15" creationId="{97AD21F0-435F-6255-8C8E-EC415A2D1E46}"/>
          </ac:spMkLst>
        </pc:spChg>
      </pc:sldChg>
      <pc:sldChg chg="delSp modSp mod">
        <pc:chgData name="Bruce Mackh" userId="8f3eebefc8615319" providerId="LiveId" clId="{FFF5DDB6-E340-41A7-98DC-97168A81BA90}" dt="2022-11-09T00:46:28.774" v="286" actId="20577"/>
        <pc:sldMkLst>
          <pc:docMk/>
          <pc:sldMk cId="1163018044" sldId="264"/>
        </pc:sldMkLst>
        <pc:spChg chg="mod">
          <ac:chgData name="Bruce Mackh" userId="8f3eebefc8615319" providerId="LiveId" clId="{FFF5DDB6-E340-41A7-98DC-97168A81BA90}" dt="2022-11-09T00:46:28.774" v="286" actId="20577"/>
          <ac:spMkLst>
            <pc:docMk/>
            <pc:sldMk cId="1163018044" sldId="264"/>
            <ac:spMk id="3" creationId="{00000000-0000-0000-0000-000000000000}"/>
          </ac:spMkLst>
        </pc:spChg>
        <pc:spChg chg="del">
          <ac:chgData name="Bruce Mackh" userId="8f3eebefc8615319" providerId="LiveId" clId="{FFF5DDB6-E340-41A7-98DC-97168A81BA90}" dt="2022-11-09T00:44:58.348" v="171" actId="478"/>
          <ac:spMkLst>
            <pc:docMk/>
            <pc:sldMk cId="1163018044" sldId="264"/>
            <ac:spMk id="17" creationId="{F9A81D9B-7B6D-CE93-9538-A06954103568}"/>
          </ac:spMkLst>
        </pc:spChg>
      </pc:sldChg>
      <pc:sldChg chg="delSp mod">
        <pc:chgData name="Bruce Mackh" userId="8f3eebefc8615319" providerId="LiveId" clId="{FFF5DDB6-E340-41A7-98DC-97168A81BA90}" dt="2022-11-09T00:46:46.820" v="287" actId="478"/>
        <pc:sldMkLst>
          <pc:docMk/>
          <pc:sldMk cId="783715134" sldId="266"/>
        </pc:sldMkLst>
        <pc:spChg chg="del">
          <ac:chgData name="Bruce Mackh" userId="8f3eebefc8615319" providerId="LiveId" clId="{FFF5DDB6-E340-41A7-98DC-97168A81BA90}" dt="2022-11-09T00:46:46.820" v="287" actId="478"/>
          <ac:spMkLst>
            <pc:docMk/>
            <pc:sldMk cId="783715134" sldId="266"/>
            <ac:spMk id="7" creationId="{D1F8351E-A8F4-4114-88BA-F4C3C0BD2E2D}"/>
          </ac:spMkLst>
        </pc:spChg>
      </pc:sldChg>
      <pc:sldChg chg="delSp mod">
        <pc:chgData name="Bruce Mackh" userId="8f3eebefc8615319" providerId="LiveId" clId="{FFF5DDB6-E340-41A7-98DC-97168A81BA90}" dt="2022-11-09T00:46:53.801" v="288" actId="478"/>
        <pc:sldMkLst>
          <pc:docMk/>
          <pc:sldMk cId="1856996917" sldId="267"/>
        </pc:sldMkLst>
        <pc:spChg chg="del">
          <ac:chgData name="Bruce Mackh" userId="8f3eebefc8615319" providerId="LiveId" clId="{FFF5DDB6-E340-41A7-98DC-97168A81BA90}" dt="2022-11-09T00:46:53.801" v="288" actId="478"/>
          <ac:spMkLst>
            <pc:docMk/>
            <pc:sldMk cId="1856996917" sldId="267"/>
            <ac:spMk id="13" creationId="{C528194C-84A3-484C-A647-0D8A31C6DC0B}"/>
          </ac:spMkLst>
        </pc:spChg>
      </pc:sldChg>
      <pc:sldChg chg="delSp modSp mod">
        <pc:chgData name="Bruce Mackh" userId="8f3eebefc8615319" providerId="LiveId" clId="{FFF5DDB6-E340-41A7-98DC-97168A81BA90}" dt="2022-11-09T00:47:10.555" v="291" actId="20577"/>
        <pc:sldMkLst>
          <pc:docMk/>
          <pc:sldMk cId="291980444" sldId="268"/>
        </pc:sldMkLst>
        <pc:spChg chg="mod">
          <ac:chgData name="Bruce Mackh" userId="8f3eebefc8615319" providerId="LiveId" clId="{FFF5DDB6-E340-41A7-98DC-97168A81BA90}" dt="2022-11-09T00:47:10.555" v="291" actId="20577"/>
          <ac:spMkLst>
            <pc:docMk/>
            <pc:sldMk cId="291980444" sldId="268"/>
            <ac:spMk id="2" creationId="{00000000-0000-0000-0000-000000000000}"/>
          </ac:spMkLst>
        </pc:spChg>
        <pc:spChg chg="del mod">
          <ac:chgData name="Bruce Mackh" userId="8f3eebefc8615319" providerId="LiveId" clId="{FFF5DDB6-E340-41A7-98DC-97168A81BA90}" dt="2022-11-09T00:47:05.487" v="290" actId="478"/>
          <ac:spMkLst>
            <pc:docMk/>
            <pc:sldMk cId="291980444" sldId="268"/>
            <ac:spMk id="19" creationId="{CC842E8A-73D4-062F-1E45-926D1141216D}"/>
          </ac:spMkLst>
        </pc:spChg>
      </pc:sldChg>
      <pc:sldChg chg="delSp mod">
        <pc:chgData name="Bruce Mackh" userId="8f3eebefc8615319" providerId="LiveId" clId="{FFF5DDB6-E340-41A7-98DC-97168A81BA90}" dt="2022-11-09T00:47:18.079" v="292" actId="478"/>
        <pc:sldMkLst>
          <pc:docMk/>
          <pc:sldMk cId="1999472250" sldId="269"/>
        </pc:sldMkLst>
        <pc:spChg chg="del">
          <ac:chgData name="Bruce Mackh" userId="8f3eebefc8615319" providerId="LiveId" clId="{FFF5DDB6-E340-41A7-98DC-97168A81BA90}" dt="2022-11-09T00:47:18.079" v="292" actId="478"/>
          <ac:spMkLst>
            <pc:docMk/>
            <pc:sldMk cId="1999472250" sldId="269"/>
            <ac:spMk id="11" creationId="{267C6167-B671-4D17-8D21-0512D171325C}"/>
          </ac:spMkLst>
        </pc:spChg>
      </pc:sldChg>
      <pc:sldChg chg="delSp mod">
        <pc:chgData name="Bruce Mackh" userId="8f3eebefc8615319" providerId="LiveId" clId="{FFF5DDB6-E340-41A7-98DC-97168A81BA90}" dt="2022-11-09T00:47:38.775" v="293" actId="478"/>
        <pc:sldMkLst>
          <pc:docMk/>
          <pc:sldMk cId="1694611408" sldId="271"/>
        </pc:sldMkLst>
        <pc:spChg chg="del">
          <ac:chgData name="Bruce Mackh" userId="8f3eebefc8615319" providerId="LiveId" clId="{FFF5DDB6-E340-41A7-98DC-97168A81BA90}" dt="2022-11-09T00:47:38.775" v="293" actId="478"/>
          <ac:spMkLst>
            <pc:docMk/>
            <pc:sldMk cId="1694611408" sldId="271"/>
            <ac:spMk id="9" creationId="{29C58148-EE7C-46E9-8E72-9A8D7DBBC1A2}"/>
          </ac:spMkLst>
        </pc:spChg>
      </pc:sldChg>
      <pc:sldChg chg="addSp delSp mod">
        <pc:chgData name="Bruce Mackh" userId="8f3eebefc8615319" providerId="LiveId" clId="{FFF5DDB6-E340-41A7-98DC-97168A81BA90}" dt="2022-11-09T00:47:57.852" v="297" actId="478"/>
        <pc:sldMkLst>
          <pc:docMk/>
          <pc:sldMk cId="3370294765" sldId="272"/>
        </pc:sldMkLst>
        <pc:spChg chg="del">
          <ac:chgData name="Bruce Mackh" userId="8f3eebefc8615319" providerId="LiveId" clId="{FFF5DDB6-E340-41A7-98DC-97168A81BA90}" dt="2022-11-09T00:47:57.852" v="297" actId="478"/>
          <ac:spMkLst>
            <pc:docMk/>
            <pc:sldMk cId="3370294765" sldId="272"/>
            <ac:spMk id="21" creationId="{C3323751-1AF2-77A5-026B-0D24240DD03B}"/>
          </ac:spMkLst>
        </pc:spChg>
        <pc:picChg chg="add del">
          <ac:chgData name="Bruce Mackh" userId="8f3eebefc8615319" providerId="LiveId" clId="{FFF5DDB6-E340-41A7-98DC-97168A81BA90}" dt="2022-11-09T00:47:55.641" v="296" actId="478"/>
          <ac:picMkLst>
            <pc:docMk/>
            <pc:sldMk cId="3370294765" sldId="272"/>
            <ac:picMk id="5" creationId="{BADC3B43-694D-4DC5-BF38-992912DF4794}"/>
          </ac:picMkLst>
        </pc:picChg>
      </pc:sldChg>
      <pc:sldChg chg="delSp modSp mod">
        <pc:chgData name="Bruce Mackh" userId="8f3eebefc8615319" providerId="LiveId" clId="{FFF5DDB6-E340-41A7-98DC-97168A81BA90}" dt="2022-11-09T00:48:15.606" v="299" actId="207"/>
        <pc:sldMkLst>
          <pc:docMk/>
          <pc:sldMk cId="1144839007" sldId="273"/>
        </pc:sldMkLst>
        <pc:spChg chg="del">
          <ac:chgData name="Bruce Mackh" userId="8f3eebefc8615319" providerId="LiveId" clId="{FFF5DDB6-E340-41A7-98DC-97168A81BA90}" dt="2022-11-09T00:48:08.692" v="298" actId="478"/>
          <ac:spMkLst>
            <pc:docMk/>
            <pc:sldMk cId="1144839007" sldId="273"/>
            <ac:spMk id="6" creationId="{F93C8222-46A3-49E6-B156-69D6F40D9D1C}"/>
          </ac:spMkLst>
        </pc:spChg>
        <pc:picChg chg="mod">
          <ac:chgData name="Bruce Mackh" userId="8f3eebefc8615319" providerId="LiveId" clId="{FFF5DDB6-E340-41A7-98DC-97168A81BA90}" dt="2022-11-09T00:48:15.606" v="299" actId="207"/>
          <ac:picMkLst>
            <pc:docMk/>
            <pc:sldMk cId="1144839007" sldId="273"/>
            <ac:picMk id="7" creationId="{69A294BA-AEC7-3281-A085-975412A8F142}"/>
          </ac:picMkLst>
        </pc:picChg>
      </pc:sldChg>
      <pc:sldChg chg="delSp modSp mod">
        <pc:chgData name="Bruce Mackh" userId="8f3eebefc8615319" providerId="LiveId" clId="{FFF5DDB6-E340-41A7-98DC-97168A81BA90}" dt="2022-11-09T00:49:07.133" v="301" actId="478"/>
        <pc:sldMkLst>
          <pc:docMk/>
          <pc:sldMk cId="2287489107" sldId="275"/>
        </pc:sldMkLst>
        <pc:spChg chg="del mod">
          <ac:chgData name="Bruce Mackh" userId="8f3eebefc8615319" providerId="LiveId" clId="{FFF5DDB6-E340-41A7-98DC-97168A81BA90}" dt="2022-11-09T00:49:07.133" v="301" actId="478"/>
          <ac:spMkLst>
            <pc:docMk/>
            <pc:sldMk cId="2287489107" sldId="275"/>
            <ac:spMk id="10" creationId="{3C91A7DB-58D8-67FF-7687-4422960FA468}"/>
          </ac:spMkLst>
        </pc:spChg>
      </pc:sldChg>
      <pc:sldChg chg="delSp modSp mod">
        <pc:chgData name="Bruce Mackh" userId="8f3eebefc8615319" providerId="LiveId" clId="{FFF5DDB6-E340-41A7-98DC-97168A81BA90}" dt="2022-11-09T00:49:40.564" v="303" actId="13926"/>
        <pc:sldMkLst>
          <pc:docMk/>
          <pc:sldMk cId="1827498431" sldId="276"/>
        </pc:sldMkLst>
        <pc:spChg chg="mod">
          <ac:chgData name="Bruce Mackh" userId="8f3eebefc8615319" providerId="LiveId" clId="{FFF5DDB6-E340-41A7-98DC-97168A81BA90}" dt="2022-11-09T00:49:40.564" v="303" actId="13926"/>
          <ac:spMkLst>
            <pc:docMk/>
            <pc:sldMk cId="1827498431" sldId="276"/>
            <ac:spMk id="2" creationId="{D2D4D524-A815-95A9-9677-EEEB951A8BB8}"/>
          </ac:spMkLst>
        </pc:spChg>
        <pc:spChg chg="del">
          <ac:chgData name="Bruce Mackh" userId="8f3eebefc8615319" providerId="LiveId" clId="{FFF5DDB6-E340-41A7-98DC-97168A81BA90}" dt="2022-11-09T00:49:27.454" v="302" actId="478"/>
          <ac:spMkLst>
            <pc:docMk/>
            <pc:sldMk cId="1827498431" sldId="276"/>
            <ac:spMk id="11" creationId="{70003D7D-9885-447D-9B4B-5381639EE277}"/>
          </ac:spMkLst>
        </pc:spChg>
      </pc:sldChg>
      <pc:sldChg chg="delSp mod">
        <pc:chgData name="Bruce Mackh" userId="8f3eebefc8615319" providerId="LiveId" clId="{FFF5DDB6-E340-41A7-98DC-97168A81BA90}" dt="2022-11-09T00:50:02.377" v="305" actId="478"/>
        <pc:sldMkLst>
          <pc:docMk/>
          <pc:sldMk cId="1522736932" sldId="277"/>
        </pc:sldMkLst>
        <pc:spChg chg="del">
          <ac:chgData name="Bruce Mackh" userId="8f3eebefc8615319" providerId="LiveId" clId="{FFF5DDB6-E340-41A7-98DC-97168A81BA90}" dt="2022-11-09T00:50:02.377" v="305" actId="478"/>
          <ac:spMkLst>
            <pc:docMk/>
            <pc:sldMk cId="1522736932" sldId="277"/>
            <ac:spMk id="6" creationId="{CF29CD8F-C8E3-2F8F-D77E-8AE7CDCF9E94}"/>
          </ac:spMkLst>
        </pc:spChg>
      </pc:sldChg>
      <pc:sldChg chg="delSp modSp mod">
        <pc:chgData name="Bruce Mackh" userId="8f3eebefc8615319" providerId="LiveId" clId="{FFF5DDB6-E340-41A7-98DC-97168A81BA90}" dt="2022-11-16T23:04:45.090" v="337" actId="255"/>
        <pc:sldMkLst>
          <pc:docMk/>
          <pc:sldMk cId="3743284935" sldId="278"/>
        </pc:sldMkLst>
        <pc:spChg chg="mod">
          <ac:chgData name="Bruce Mackh" userId="8f3eebefc8615319" providerId="LiveId" clId="{FFF5DDB6-E340-41A7-98DC-97168A81BA90}" dt="2022-11-16T23:04:30.119" v="334" actId="20577"/>
          <ac:spMkLst>
            <pc:docMk/>
            <pc:sldMk cId="3743284935" sldId="278"/>
            <ac:spMk id="2" creationId="{00000000-0000-0000-0000-000000000000}"/>
          </ac:spMkLst>
        </pc:spChg>
        <pc:spChg chg="mod">
          <ac:chgData name="Bruce Mackh" userId="8f3eebefc8615319" providerId="LiveId" clId="{FFF5DDB6-E340-41A7-98DC-97168A81BA90}" dt="2022-11-16T23:04:45.090" v="337" actId="255"/>
          <ac:spMkLst>
            <pc:docMk/>
            <pc:sldMk cId="3743284935" sldId="278"/>
            <ac:spMk id="3" creationId="{00000000-0000-0000-0000-000000000000}"/>
          </ac:spMkLst>
        </pc:spChg>
        <pc:spChg chg="del">
          <ac:chgData name="Bruce Mackh" userId="8f3eebefc8615319" providerId="LiveId" clId="{FFF5DDB6-E340-41A7-98DC-97168A81BA90}" dt="2022-11-09T00:50:27.247" v="306" actId="478"/>
          <ac:spMkLst>
            <pc:docMk/>
            <pc:sldMk cId="3743284935" sldId="278"/>
            <ac:spMk id="8" creationId="{FBA9DBE0-049F-CD1D-BBC4-C4CB0C2AF3E3}"/>
          </ac:spMkLst>
        </pc:spChg>
      </pc:sldChg>
      <pc:sldChg chg="modSp mod">
        <pc:chgData name="Bruce Mackh" userId="8f3eebefc8615319" providerId="LiveId" clId="{FFF5DDB6-E340-41A7-98DC-97168A81BA90}" dt="2022-11-16T23:05:07.381" v="349" actId="20577"/>
        <pc:sldMkLst>
          <pc:docMk/>
          <pc:sldMk cId="3994592744" sldId="279"/>
        </pc:sldMkLst>
        <pc:spChg chg="mod">
          <ac:chgData name="Bruce Mackh" userId="8f3eebefc8615319" providerId="LiveId" clId="{FFF5DDB6-E340-41A7-98DC-97168A81BA90}" dt="2022-11-16T23:05:07.381" v="349" actId="20577"/>
          <ac:spMkLst>
            <pc:docMk/>
            <pc:sldMk cId="3994592744" sldId="279"/>
            <ac:spMk id="3" creationId="{00000000-0000-0000-0000-000000000000}"/>
          </ac:spMkLst>
        </pc:spChg>
      </pc:sldChg>
      <pc:sldChg chg="delSp del mod">
        <pc:chgData name="Bruce Mackh" userId="8f3eebefc8615319" providerId="LiveId" clId="{FFF5DDB6-E340-41A7-98DC-97168A81BA90}" dt="2022-11-16T23:05:27.204" v="350" actId="47"/>
        <pc:sldMkLst>
          <pc:docMk/>
          <pc:sldMk cId="1728059068" sldId="280"/>
        </pc:sldMkLst>
        <pc:spChg chg="del">
          <ac:chgData name="Bruce Mackh" userId="8f3eebefc8615319" providerId="LiveId" clId="{FFF5DDB6-E340-41A7-98DC-97168A81BA90}" dt="2022-11-09T00:51:06.349" v="307" actId="478"/>
          <ac:spMkLst>
            <pc:docMk/>
            <pc:sldMk cId="1728059068" sldId="280"/>
            <ac:spMk id="9" creationId="{D0AEB439-8B99-4466-9660-04B028C802AB}"/>
          </ac:spMkLst>
        </pc:spChg>
      </pc:sldChg>
      <pc:sldChg chg="delSp mod">
        <pc:chgData name="Bruce Mackh" userId="8f3eebefc8615319" providerId="LiveId" clId="{FFF5DDB6-E340-41A7-98DC-97168A81BA90}" dt="2022-11-09T00:47:45.612" v="294" actId="478"/>
        <pc:sldMkLst>
          <pc:docMk/>
          <pc:sldMk cId="2376214154" sldId="281"/>
        </pc:sldMkLst>
        <pc:spChg chg="del">
          <ac:chgData name="Bruce Mackh" userId="8f3eebefc8615319" providerId="LiveId" clId="{FFF5DDB6-E340-41A7-98DC-97168A81BA90}" dt="2022-11-09T00:47:45.612" v="294" actId="478"/>
          <ac:spMkLst>
            <pc:docMk/>
            <pc:sldMk cId="2376214154" sldId="281"/>
            <ac:spMk id="8" creationId="{F613DF9A-4CF9-96A7-C068-581FBD907124}"/>
          </ac:spMkLst>
        </pc:spChg>
      </pc:sldChg>
      <pc:sldChg chg="del">
        <pc:chgData name="Bruce Mackh" userId="8f3eebefc8615319" providerId="LiveId" clId="{FFF5DDB6-E340-41A7-98DC-97168A81BA90}" dt="2022-11-16T23:01:25.481" v="308" actId="47"/>
        <pc:sldMkLst>
          <pc:docMk/>
          <pc:sldMk cId="359470946" sldId="282"/>
        </pc:sldMkLst>
      </pc:sldChg>
      <pc:sldChg chg="modSp mod">
        <pc:chgData name="Bruce Mackh" userId="8f3eebefc8615319" providerId="LiveId" clId="{FFF5DDB6-E340-41A7-98DC-97168A81BA90}" dt="2022-11-09T00:49:51.408" v="304" actId="13926"/>
        <pc:sldMkLst>
          <pc:docMk/>
          <pc:sldMk cId="4059639462" sldId="285"/>
        </pc:sldMkLst>
        <pc:spChg chg="mod">
          <ac:chgData name="Bruce Mackh" userId="8f3eebefc8615319" providerId="LiveId" clId="{FFF5DDB6-E340-41A7-98DC-97168A81BA90}" dt="2022-11-09T00:49:51.408" v="304" actId="13926"/>
          <ac:spMkLst>
            <pc:docMk/>
            <pc:sldMk cId="4059639462" sldId="285"/>
            <ac:spMk id="3" creationId="{3C2C1406-8DE9-F587-7907-A0814B7130AD}"/>
          </ac:spMkLst>
        </pc:spChg>
      </pc:sldChg>
      <pc:sldChg chg="modSp mod">
        <pc:chgData name="Bruce Mackh" userId="8f3eebefc8615319" providerId="LiveId" clId="{FFF5DDB6-E340-41A7-98DC-97168A81BA90}" dt="2022-11-16T23:04:12.278" v="317" actId="20577"/>
        <pc:sldMkLst>
          <pc:docMk/>
          <pc:sldMk cId="3975570845" sldId="286"/>
        </pc:sldMkLst>
        <pc:spChg chg="mod">
          <ac:chgData name="Bruce Mackh" userId="8f3eebefc8615319" providerId="LiveId" clId="{FFF5DDB6-E340-41A7-98DC-97168A81BA90}" dt="2022-11-16T23:04:12.278" v="317" actId="20577"/>
          <ac:spMkLst>
            <pc:docMk/>
            <pc:sldMk cId="3975570845" sldId="286"/>
            <ac:spMk id="3" creationId="{12C632CA-6F23-E375-BC9D-27B3039D1DE8}"/>
          </ac:spMkLst>
        </pc:spChg>
      </pc:sldChg>
      <pc:sldChg chg="addSp delSp modSp new mod setBg">
        <pc:chgData name="Bruce Mackh" userId="8f3eebefc8615319" providerId="LiveId" clId="{FFF5DDB6-E340-41A7-98DC-97168A81BA90}" dt="2022-11-09T00:43:03.922" v="164" actId="255"/>
        <pc:sldMkLst>
          <pc:docMk/>
          <pc:sldMk cId="364910260" sldId="288"/>
        </pc:sldMkLst>
        <pc:spChg chg="del mod">
          <ac:chgData name="Bruce Mackh" userId="8f3eebefc8615319" providerId="LiveId" clId="{FFF5DDB6-E340-41A7-98DC-97168A81BA90}" dt="2022-11-09T00:41:03.833" v="127" actId="26606"/>
          <ac:spMkLst>
            <pc:docMk/>
            <pc:sldMk cId="364910260" sldId="288"/>
            <ac:spMk id="2" creationId="{67AD82C6-7CE4-7147-AEFB-5DD23D34D17A}"/>
          </ac:spMkLst>
        </pc:spChg>
        <pc:spChg chg="del">
          <ac:chgData name="Bruce Mackh" userId="8f3eebefc8615319" providerId="LiveId" clId="{FFF5DDB6-E340-41A7-98DC-97168A81BA90}" dt="2022-11-09T00:40:02.886" v="122" actId="931"/>
          <ac:spMkLst>
            <pc:docMk/>
            <pc:sldMk cId="364910260" sldId="288"/>
            <ac:spMk id="3" creationId="{3392A49A-5965-0C7B-480B-A936B54A5152}"/>
          </ac:spMkLst>
        </pc:spChg>
        <pc:spChg chg="add del">
          <ac:chgData name="Bruce Mackh" userId="8f3eebefc8615319" providerId="LiveId" clId="{FFF5DDB6-E340-41A7-98DC-97168A81BA90}" dt="2022-11-09T00:41:03.821" v="126" actId="26606"/>
          <ac:spMkLst>
            <pc:docMk/>
            <pc:sldMk cId="364910260" sldId="288"/>
            <ac:spMk id="9" creationId="{C0E47333-5FF8-1735-ECC2-63A95D009510}"/>
          </ac:spMkLst>
        </pc:spChg>
        <pc:spChg chg="add del">
          <ac:chgData name="Bruce Mackh" userId="8f3eebefc8615319" providerId="LiveId" clId="{FFF5DDB6-E340-41A7-98DC-97168A81BA90}" dt="2022-11-09T00:42:03.461" v="130" actId="26606"/>
          <ac:spMkLst>
            <pc:docMk/>
            <pc:sldMk cId="364910260" sldId="288"/>
            <ac:spMk id="10" creationId="{01D0AF59-99C3-4251-AB9A-C966C6AD4400}"/>
          </ac:spMkLst>
        </pc:spChg>
        <pc:spChg chg="add del">
          <ac:chgData name="Bruce Mackh" userId="8f3eebefc8615319" providerId="LiveId" clId="{FFF5DDB6-E340-41A7-98DC-97168A81BA90}" dt="2022-11-09T00:41:03.821" v="126" actId="26606"/>
          <ac:spMkLst>
            <pc:docMk/>
            <pc:sldMk cId="364910260" sldId="288"/>
            <ac:spMk id="12" creationId="{5E39A796-BE83-48B1-B33F-35C4A32AAB57}"/>
          </ac:spMkLst>
        </pc:spChg>
        <pc:spChg chg="add del">
          <ac:chgData name="Bruce Mackh" userId="8f3eebefc8615319" providerId="LiveId" clId="{FFF5DDB6-E340-41A7-98DC-97168A81BA90}" dt="2022-11-09T00:41:03.821" v="126" actId="26606"/>
          <ac:spMkLst>
            <pc:docMk/>
            <pc:sldMk cId="364910260" sldId="288"/>
            <ac:spMk id="14" creationId="{72F84B47-E267-4194-8194-831DB7B5547F}"/>
          </ac:spMkLst>
        </pc:spChg>
        <pc:spChg chg="add del">
          <ac:chgData name="Bruce Mackh" userId="8f3eebefc8615319" providerId="LiveId" clId="{FFF5DDB6-E340-41A7-98DC-97168A81BA90}" dt="2022-11-09T00:42:03.461" v="130" actId="26606"/>
          <ac:spMkLst>
            <pc:docMk/>
            <pc:sldMk cId="364910260" sldId="288"/>
            <ac:spMk id="16" creationId="{1855405F-37A2-4869-9154-F8BE3BECE6C3}"/>
          </ac:spMkLst>
        </pc:spChg>
        <pc:spChg chg="add del">
          <ac:chgData name="Bruce Mackh" userId="8f3eebefc8615319" providerId="LiveId" clId="{FFF5DDB6-E340-41A7-98DC-97168A81BA90}" dt="2022-11-09T00:42:03.442" v="129" actId="26606"/>
          <ac:spMkLst>
            <pc:docMk/>
            <pc:sldMk cId="364910260" sldId="288"/>
            <ac:spMk id="20" creationId="{BBC6DED7-2247-9854-7AA3-0BECCAA53FB7}"/>
          </ac:spMkLst>
        </pc:spChg>
        <pc:spChg chg="add del">
          <ac:chgData name="Bruce Mackh" userId="8f3eebefc8615319" providerId="LiveId" clId="{FFF5DDB6-E340-41A7-98DC-97168A81BA90}" dt="2022-11-09T00:42:03.442" v="129" actId="26606"/>
          <ac:spMkLst>
            <pc:docMk/>
            <pc:sldMk cId="364910260" sldId="288"/>
            <ac:spMk id="23" creationId="{201CC55D-ED54-4C5C-95E6-10947BD1103B}"/>
          </ac:spMkLst>
        </pc:spChg>
        <pc:spChg chg="add del">
          <ac:chgData name="Bruce Mackh" userId="8f3eebefc8615319" providerId="LiveId" clId="{FFF5DDB6-E340-41A7-98DC-97168A81BA90}" dt="2022-11-09T00:42:03.442" v="129" actId="26606"/>
          <ac:spMkLst>
            <pc:docMk/>
            <pc:sldMk cId="364910260" sldId="288"/>
            <ac:spMk id="29" creationId="{3873B707-463F-40B0-8227-E8CC6C67EB25}"/>
          </ac:spMkLst>
        </pc:spChg>
        <pc:spChg chg="add del">
          <ac:chgData name="Bruce Mackh" userId="8f3eebefc8615319" providerId="LiveId" clId="{FFF5DDB6-E340-41A7-98DC-97168A81BA90}" dt="2022-11-09T00:42:03.442" v="129" actId="26606"/>
          <ac:spMkLst>
            <pc:docMk/>
            <pc:sldMk cId="364910260" sldId="288"/>
            <ac:spMk id="31" creationId="{C13237C8-E62C-4F0D-A318-BD6FB6C2D138}"/>
          </ac:spMkLst>
        </pc:spChg>
        <pc:spChg chg="add del">
          <ac:chgData name="Bruce Mackh" userId="8f3eebefc8615319" providerId="LiveId" clId="{FFF5DDB6-E340-41A7-98DC-97168A81BA90}" dt="2022-11-09T00:42:03.442" v="129" actId="26606"/>
          <ac:spMkLst>
            <pc:docMk/>
            <pc:sldMk cId="364910260" sldId="288"/>
            <ac:spMk id="33" creationId="{19C9EAEA-39D0-4B0E-A0EB-51E7B26740B1}"/>
          </ac:spMkLst>
        </pc:spChg>
        <pc:spChg chg="add del">
          <ac:chgData name="Bruce Mackh" userId="8f3eebefc8615319" providerId="LiveId" clId="{FFF5DDB6-E340-41A7-98DC-97168A81BA90}" dt="2022-11-09T00:42:13.937" v="133" actId="26606"/>
          <ac:spMkLst>
            <pc:docMk/>
            <pc:sldMk cId="364910260" sldId="288"/>
            <ac:spMk id="35" creationId="{9F701746-0657-4467-BBD3-24051A715C25}"/>
          </ac:spMkLst>
        </pc:spChg>
        <pc:spChg chg="add del">
          <ac:chgData name="Bruce Mackh" userId="8f3eebefc8615319" providerId="LiveId" clId="{FFF5DDB6-E340-41A7-98DC-97168A81BA90}" dt="2022-11-09T00:42:13.937" v="133" actId="26606"/>
          <ac:spMkLst>
            <pc:docMk/>
            <pc:sldMk cId="364910260" sldId="288"/>
            <ac:spMk id="36" creationId="{117BEB00-3E3D-4F08-AF56-DB0D22FB5F64}"/>
          </ac:spMkLst>
        </pc:spChg>
        <pc:spChg chg="add mod">
          <ac:chgData name="Bruce Mackh" userId="8f3eebefc8615319" providerId="LiveId" clId="{FFF5DDB6-E340-41A7-98DC-97168A81BA90}" dt="2022-11-09T00:43:03.922" v="164" actId="255"/>
          <ac:spMkLst>
            <pc:docMk/>
            <pc:sldMk cId="364910260" sldId="288"/>
            <ac:spMk id="37" creationId="{C533D6F8-20DF-4356-CB2D-05944C6F05F9}"/>
          </ac:spMkLst>
        </pc:spChg>
        <pc:spChg chg="add">
          <ac:chgData name="Bruce Mackh" userId="8f3eebefc8615319" providerId="LiveId" clId="{FFF5DDB6-E340-41A7-98DC-97168A81BA90}" dt="2022-11-09T00:42:13.937" v="133" actId="26606"/>
          <ac:spMkLst>
            <pc:docMk/>
            <pc:sldMk cId="364910260" sldId="288"/>
            <ac:spMk id="42" creationId="{577D1452-F0B7-431E-9A24-D3F7103D8510}"/>
          </ac:spMkLst>
        </pc:spChg>
        <pc:spChg chg="add">
          <ac:chgData name="Bruce Mackh" userId="8f3eebefc8615319" providerId="LiveId" clId="{FFF5DDB6-E340-41A7-98DC-97168A81BA90}" dt="2022-11-09T00:42:13.937" v="133" actId="26606"/>
          <ac:spMkLst>
            <pc:docMk/>
            <pc:sldMk cId="364910260" sldId="288"/>
            <ac:spMk id="44" creationId="{A660F4F9-5DF5-4F15-BE6A-CD8648BB1148}"/>
          </ac:spMkLst>
        </pc:spChg>
        <pc:grpChg chg="add del">
          <ac:chgData name="Bruce Mackh" userId="8f3eebefc8615319" providerId="LiveId" clId="{FFF5DDB6-E340-41A7-98DC-97168A81BA90}" dt="2022-11-09T00:42:03.442" v="129" actId="26606"/>
          <ac:grpSpMkLst>
            <pc:docMk/>
            <pc:sldMk cId="364910260" sldId="288"/>
            <ac:grpSpMk id="25" creationId="{1DE889C7-FAD6-4397-98E2-05D503484459}"/>
          </ac:grpSpMkLst>
        </pc:grpChg>
        <pc:picChg chg="add mod">
          <ac:chgData name="Bruce Mackh" userId="8f3eebefc8615319" providerId="LiveId" clId="{FFF5DDB6-E340-41A7-98DC-97168A81BA90}" dt="2022-11-09T00:42:13.937" v="133" actId="26606"/>
          <ac:picMkLst>
            <pc:docMk/>
            <pc:sldMk cId="364910260" sldId="288"/>
            <ac:picMk id="5" creationId="{6B22F0F1-6831-6639-B733-882D7FA823E0}"/>
          </ac:picMkLst>
        </pc:picChg>
      </pc:sldChg>
      <pc:sldChg chg="addSp modSp new mod setBg">
        <pc:chgData name="Bruce Mackh" userId="8f3eebefc8615319" providerId="LiveId" clId="{FFF5DDB6-E340-41A7-98DC-97168A81BA90}" dt="2022-11-16T23:27:58.612" v="956" actId="207"/>
        <pc:sldMkLst>
          <pc:docMk/>
          <pc:sldMk cId="3116136323" sldId="289"/>
        </pc:sldMkLst>
        <pc:spChg chg="mod">
          <ac:chgData name="Bruce Mackh" userId="8f3eebefc8615319" providerId="LiveId" clId="{FFF5DDB6-E340-41A7-98DC-97168A81BA90}" dt="2022-11-16T23:27:39.262" v="953" actId="26606"/>
          <ac:spMkLst>
            <pc:docMk/>
            <pc:sldMk cId="3116136323" sldId="289"/>
            <ac:spMk id="2" creationId="{70C0D420-016B-E13A-AE25-7F9A0BF50673}"/>
          </ac:spMkLst>
        </pc:spChg>
        <pc:spChg chg="mod ord">
          <ac:chgData name="Bruce Mackh" userId="8f3eebefc8615319" providerId="LiveId" clId="{FFF5DDB6-E340-41A7-98DC-97168A81BA90}" dt="2022-11-16T23:27:50.982" v="955" actId="255"/>
          <ac:spMkLst>
            <pc:docMk/>
            <pc:sldMk cId="3116136323" sldId="289"/>
            <ac:spMk id="3" creationId="{F9E54F25-0146-ACC7-54EF-66A8CA649BE4}"/>
          </ac:spMkLst>
        </pc:spChg>
        <pc:picChg chg="add mod">
          <ac:chgData name="Bruce Mackh" userId="8f3eebefc8615319" providerId="LiveId" clId="{FFF5DDB6-E340-41A7-98DC-97168A81BA90}" dt="2022-11-16T23:27:58.612" v="956" actId="207"/>
          <ac:picMkLst>
            <pc:docMk/>
            <pc:sldMk cId="3116136323" sldId="289"/>
            <ac:picMk id="5" creationId="{85F36337-6942-7461-331B-73714F35C4D9}"/>
          </ac:picMkLst>
        </pc:picChg>
        <pc:cxnChg chg="add">
          <ac:chgData name="Bruce Mackh" userId="8f3eebefc8615319" providerId="LiveId" clId="{FFF5DDB6-E340-41A7-98DC-97168A81BA90}" dt="2022-11-16T23:27:39.262" v="953" actId="26606"/>
          <ac:cxnSpMkLst>
            <pc:docMk/>
            <pc:sldMk cId="3116136323" sldId="289"/>
            <ac:cxnSpMk id="10" creationId="{39B7FDC9-F0CE-43A7-9F2A-83DD09DC3453}"/>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E3876-5B83-4873-B5AB-32653451504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56D573-0F56-4193-891B-D5790DE2679B}">
      <dgm:prSet/>
      <dgm:spPr/>
      <dgm:t>
        <a:bodyPr/>
        <a:lstStyle/>
        <a:p>
          <a:r>
            <a:rPr lang="en-US" dirty="0"/>
            <a:t>You do not have to meet with students individually to discuss </a:t>
          </a:r>
          <a:r>
            <a:rPr lang="en-US" i="1" dirty="0"/>
            <a:t>every</a:t>
          </a:r>
          <a:r>
            <a:rPr lang="en-US" dirty="0"/>
            <a:t> writing assignment, but you should schedule one-on-one appointments with students to discuss the most important writing assignment in your course, providing direct, personal critique of their work.  </a:t>
          </a:r>
        </a:p>
      </dgm:t>
    </dgm:pt>
    <dgm:pt modelId="{0A0726EF-2CAD-4F36-B4DB-78C45BB7B6B1}" type="parTrans" cxnId="{D87710B8-9596-4E44-BE24-84F476AA29A1}">
      <dgm:prSet/>
      <dgm:spPr/>
      <dgm:t>
        <a:bodyPr/>
        <a:lstStyle/>
        <a:p>
          <a:endParaRPr lang="en-US"/>
        </a:p>
      </dgm:t>
    </dgm:pt>
    <dgm:pt modelId="{8925817F-D954-4422-A104-BAFF0953E0ED}" type="sibTrans" cxnId="{D87710B8-9596-4E44-BE24-84F476AA29A1}">
      <dgm:prSet/>
      <dgm:spPr/>
      <dgm:t>
        <a:bodyPr/>
        <a:lstStyle/>
        <a:p>
          <a:endParaRPr lang="en-US"/>
        </a:p>
      </dgm:t>
    </dgm:pt>
    <dgm:pt modelId="{D3B92E50-A2A8-4FA7-A417-E7A622F97587}">
      <dgm:prSet/>
      <dgm:spPr/>
      <dgm:t>
        <a:bodyPr/>
        <a:lstStyle/>
        <a:p>
          <a:r>
            <a:rPr lang="en-US"/>
            <a:t>You should proofread the student’s draft </a:t>
          </a:r>
          <a:r>
            <a:rPr lang="en-US" i="1"/>
            <a:t>before </a:t>
          </a:r>
          <a:r>
            <a:rPr lang="en-US"/>
            <a:t>this critique, which frees you to use the meeting to discuss the problems you marked previously and to talk about your proposed changes.</a:t>
          </a:r>
        </a:p>
      </dgm:t>
    </dgm:pt>
    <dgm:pt modelId="{6AD59D6B-038F-42F3-97AD-A0A05D803E7A}" type="parTrans" cxnId="{CBB1EC27-C839-4AAE-826C-1935909F54D2}">
      <dgm:prSet/>
      <dgm:spPr/>
      <dgm:t>
        <a:bodyPr/>
        <a:lstStyle/>
        <a:p>
          <a:endParaRPr lang="en-US"/>
        </a:p>
      </dgm:t>
    </dgm:pt>
    <dgm:pt modelId="{DED7E4CF-2F41-4656-85E3-EC49F75BB470}" type="sibTrans" cxnId="{CBB1EC27-C839-4AAE-826C-1935909F54D2}">
      <dgm:prSet/>
      <dgm:spPr/>
      <dgm:t>
        <a:bodyPr/>
        <a:lstStyle/>
        <a:p>
          <a:endParaRPr lang="en-US"/>
        </a:p>
      </dgm:t>
    </dgm:pt>
    <dgm:pt modelId="{015464BC-07C6-4E0E-9ED5-CF226057076E}">
      <dgm:prSet/>
      <dgm:spPr/>
      <dgm:t>
        <a:bodyPr/>
        <a:lstStyle/>
        <a:p>
          <a:r>
            <a:rPr lang="en-US" dirty="0"/>
            <a:t>You can implement strategies for students to engage in peer-review in order to lessen the burden on you as an educator.</a:t>
          </a:r>
        </a:p>
      </dgm:t>
    </dgm:pt>
    <dgm:pt modelId="{1A11CAAD-C6E4-4293-88EA-31FA75FDBC35}" type="parTrans" cxnId="{903377CB-1B97-4303-B6E3-1C80CB48422E}">
      <dgm:prSet/>
      <dgm:spPr/>
      <dgm:t>
        <a:bodyPr/>
        <a:lstStyle/>
        <a:p>
          <a:endParaRPr lang="en-US"/>
        </a:p>
      </dgm:t>
    </dgm:pt>
    <dgm:pt modelId="{93C3267D-A693-4B05-9E91-611A125861BE}" type="sibTrans" cxnId="{903377CB-1B97-4303-B6E3-1C80CB48422E}">
      <dgm:prSet/>
      <dgm:spPr/>
      <dgm:t>
        <a:bodyPr/>
        <a:lstStyle/>
        <a:p>
          <a:endParaRPr lang="en-US"/>
        </a:p>
      </dgm:t>
    </dgm:pt>
    <dgm:pt modelId="{0C21EF15-9EF2-4CC1-91A2-25267E4BC619}" type="pres">
      <dgm:prSet presAssocID="{BC6E3876-5B83-4873-B5AB-326534515044}" presName="vert0" presStyleCnt="0">
        <dgm:presLayoutVars>
          <dgm:dir/>
          <dgm:animOne val="branch"/>
          <dgm:animLvl val="lvl"/>
        </dgm:presLayoutVars>
      </dgm:prSet>
      <dgm:spPr/>
    </dgm:pt>
    <dgm:pt modelId="{9DB97A2D-7F43-46C6-8C06-3AD58B08BA02}" type="pres">
      <dgm:prSet presAssocID="{E156D573-0F56-4193-891B-D5790DE2679B}" presName="thickLine" presStyleLbl="alignNode1" presStyleIdx="0" presStyleCnt="3"/>
      <dgm:spPr/>
    </dgm:pt>
    <dgm:pt modelId="{E648F43E-0518-4E89-837B-A0C853A48218}" type="pres">
      <dgm:prSet presAssocID="{E156D573-0F56-4193-891B-D5790DE2679B}" presName="horz1" presStyleCnt="0"/>
      <dgm:spPr/>
    </dgm:pt>
    <dgm:pt modelId="{125DB2E8-58D8-495B-BF30-58A4015297FD}" type="pres">
      <dgm:prSet presAssocID="{E156D573-0F56-4193-891B-D5790DE2679B}" presName="tx1" presStyleLbl="revTx" presStyleIdx="0" presStyleCnt="3"/>
      <dgm:spPr/>
    </dgm:pt>
    <dgm:pt modelId="{A74B4DD5-AB9B-47B2-AB2F-44DFB44EBBAA}" type="pres">
      <dgm:prSet presAssocID="{E156D573-0F56-4193-891B-D5790DE2679B}" presName="vert1" presStyleCnt="0"/>
      <dgm:spPr/>
    </dgm:pt>
    <dgm:pt modelId="{9594D38A-2F2B-4CA8-AB14-FBF766AE386B}" type="pres">
      <dgm:prSet presAssocID="{D3B92E50-A2A8-4FA7-A417-E7A622F97587}" presName="thickLine" presStyleLbl="alignNode1" presStyleIdx="1" presStyleCnt="3"/>
      <dgm:spPr/>
    </dgm:pt>
    <dgm:pt modelId="{71DCBA2A-595D-415C-BCA3-B5BAC4A5FF6B}" type="pres">
      <dgm:prSet presAssocID="{D3B92E50-A2A8-4FA7-A417-E7A622F97587}" presName="horz1" presStyleCnt="0"/>
      <dgm:spPr/>
    </dgm:pt>
    <dgm:pt modelId="{9A1BF95B-D4D1-4D81-BA8B-9616A6650357}" type="pres">
      <dgm:prSet presAssocID="{D3B92E50-A2A8-4FA7-A417-E7A622F97587}" presName="tx1" presStyleLbl="revTx" presStyleIdx="1" presStyleCnt="3"/>
      <dgm:spPr/>
    </dgm:pt>
    <dgm:pt modelId="{5852AEEA-6FA2-4114-8050-DF9E2A764A78}" type="pres">
      <dgm:prSet presAssocID="{D3B92E50-A2A8-4FA7-A417-E7A622F97587}" presName="vert1" presStyleCnt="0"/>
      <dgm:spPr/>
    </dgm:pt>
    <dgm:pt modelId="{CF3DB747-A773-4B0E-80BC-646022A51A7D}" type="pres">
      <dgm:prSet presAssocID="{015464BC-07C6-4E0E-9ED5-CF226057076E}" presName="thickLine" presStyleLbl="alignNode1" presStyleIdx="2" presStyleCnt="3"/>
      <dgm:spPr/>
    </dgm:pt>
    <dgm:pt modelId="{BCE29538-661C-4535-996C-D1C74850A85D}" type="pres">
      <dgm:prSet presAssocID="{015464BC-07C6-4E0E-9ED5-CF226057076E}" presName="horz1" presStyleCnt="0"/>
      <dgm:spPr/>
    </dgm:pt>
    <dgm:pt modelId="{331C87F6-2CB9-4B91-9719-83AC0D6F1C74}" type="pres">
      <dgm:prSet presAssocID="{015464BC-07C6-4E0E-9ED5-CF226057076E}" presName="tx1" presStyleLbl="revTx" presStyleIdx="2" presStyleCnt="3"/>
      <dgm:spPr/>
    </dgm:pt>
    <dgm:pt modelId="{19EEE45F-2090-498C-BAA1-867A3DB6A465}" type="pres">
      <dgm:prSet presAssocID="{015464BC-07C6-4E0E-9ED5-CF226057076E}" presName="vert1" presStyleCnt="0"/>
      <dgm:spPr/>
    </dgm:pt>
  </dgm:ptLst>
  <dgm:cxnLst>
    <dgm:cxn modelId="{DB1CDB15-539E-4927-8552-7269A095B62E}" type="presOf" srcId="{015464BC-07C6-4E0E-9ED5-CF226057076E}" destId="{331C87F6-2CB9-4B91-9719-83AC0D6F1C74}" srcOrd="0" destOrd="0" presId="urn:microsoft.com/office/officeart/2008/layout/LinedList"/>
    <dgm:cxn modelId="{66493A26-2CBF-4187-AA8A-0BEB724E8809}" type="presOf" srcId="{E156D573-0F56-4193-891B-D5790DE2679B}" destId="{125DB2E8-58D8-495B-BF30-58A4015297FD}" srcOrd="0" destOrd="0" presId="urn:microsoft.com/office/officeart/2008/layout/LinedList"/>
    <dgm:cxn modelId="{CBB1EC27-C839-4AAE-826C-1935909F54D2}" srcId="{BC6E3876-5B83-4873-B5AB-326534515044}" destId="{D3B92E50-A2A8-4FA7-A417-E7A622F97587}" srcOrd="1" destOrd="0" parTransId="{6AD59D6B-038F-42F3-97AD-A0A05D803E7A}" sibTransId="{DED7E4CF-2F41-4656-85E3-EC49F75BB470}"/>
    <dgm:cxn modelId="{0FA33A71-B9A6-40FB-9A49-A72D1C0EA5DA}" type="presOf" srcId="{BC6E3876-5B83-4873-B5AB-326534515044}" destId="{0C21EF15-9EF2-4CC1-91A2-25267E4BC619}" srcOrd="0" destOrd="0" presId="urn:microsoft.com/office/officeart/2008/layout/LinedList"/>
    <dgm:cxn modelId="{D87710B8-9596-4E44-BE24-84F476AA29A1}" srcId="{BC6E3876-5B83-4873-B5AB-326534515044}" destId="{E156D573-0F56-4193-891B-D5790DE2679B}" srcOrd="0" destOrd="0" parTransId="{0A0726EF-2CAD-4F36-B4DB-78C45BB7B6B1}" sibTransId="{8925817F-D954-4422-A104-BAFF0953E0ED}"/>
    <dgm:cxn modelId="{903377CB-1B97-4303-B6E3-1C80CB48422E}" srcId="{BC6E3876-5B83-4873-B5AB-326534515044}" destId="{015464BC-07C6-4E0E-9ED5-CF226057076E}" srcOrd="2" destOrd="0" parTransId="{1A11CAAD-C6E4-4293-88EA-31FA75FDBC35}" sibTransId="{93C3267D-A693-4B05-9E91-611A125861BE}"/>
    <dgm:cxn modelId="{44F1C0D1-BBB5-4659-B8BA-B8F79FA4E6C9}" type="presOf" srcId="{D3B92E50-A2A8-4FA7-A417-E7A622F97587}" destId="{9A1BF95B-D4D1-4D81-BA8B-9616A6650357}" srcOrd="0" destOrd="0" presId="urn:microsoft.com/office/officeart/2008/layout/LinedList"/>
    <dgm:cxn modelId="{20A651DF-8342-4653-AB19-78C6322D1A6A}" type="presParOf" srcId="{0C21EF15-9EF2-4CC1-91A2-25267E4BC619}" destId="{9DB97A2D-7F43-46C6-8C06-3AD58B08BA02}" srcOrd="0" destOrd="0" presId="urn:microsoft.com/office/officeart/2008/layout/LinedList"/>
    <dgm:cxn modelId="{1D16BE97-88FB-4897-80C9-3BC9117DE310}" type="presParOf" srcId="{0C21EF15-9EF2-4CC1-91A2-25267E4BC619}" destId="{E648F43E-0518-4E89-837B-A0C853A48218}" srcOrd="1" destOrd="0" presId="urn:microsoft.com/office/officeart/2008/layout/LinedList"/>
    <dgm:cxn modelId="{A401AD0A-2031-4BEC-B115-1DEC86729B3E}" type="presParOf" srcId="{E648F43E-0518-4E89-837B-A0C853A48218}" destId="{125DB2E8-58D8-495B-BF30-58A4015297FD}" srcOrd="0" destOrd="0" presId="urn:microsoft.com/office/officeart/2008/layout/LinedList"/>
    <dgm:cxn modelId="{F1809FA2-C037-4502-9DCF-6A71A69336B8}" type="presParOf" srcId="{E648F43E-0518-4E89-837B-A0C853A48218}" destId="{A74B4DD5-AB9B-47B2-AB2F-44DFB44EBBAA}" srcOrd="1" destOrd="0" presId="urn:microsoft.com/office/officeart/2008/layout/LinedList"/>
    <dgm:cxn modelId="{959DA270-9D11-4CD8-8917-7D348F079F1F}" type="presParOf" srcId="{0C21EF15-9EF2-4CC1-91A2-25267E4BC619}" destId="{9594D38A-2F2B-4CA8-AB14-FBF766AE386B}" srcOrd="2" destOrd="0" presId="urn:microsoft.com/office/officeart/2008/layout/LinedList"/>
    <dgm:cxn modelId="{119C1AED-0151-45DB-8AD2-765A85F52086}" type="presParOf" srcId="{0C21EF15-9EF2-4CC1-91A2-25267E4BC619}" destId="{71DCBA2A-595D-415C-BCA3-B5BAC4A5FF6B}" srcOrd="3" destOrd="0" presId="urn:microsoft.com/office/officeart/2008/layout/LinedList"/>
    <dgm:cxn modelId="{9D66013E-0119-4705-8C7C-770166891725}" type="presParOf" srcId="{71DCBA2A-595D-415C-BCA3-B5BAC4A5FF6B}" destId="{9A1BF95B-D4D1-4D81-BA8B-9616A6650357}" srcOrd="0" destOrd="0" presId="urn:microsoft.com/office/officeart/2008/layout/LinedList"/>
    <dgm:cxn modelId="{38EF8E75-2029-400C-BEF2-8E7B6340CF4F}" type="presParOf" srcId="{71DCBA2A-595D-415C-BCA3-B5BAC4A5FF6B}" destId="{5852AEEA-6FA2-4114-8050-DF9E2A764A78}" srcOrd="1" destOrd="0" presId="urn:microsoft.com/office/officeart/2008/layout/LinedList"/>
    <dgm:cxn modelId="{51587465-7849-44D0-8808-C0672E2D026A}" type="presParOf" srcId="{0C21EF15-9EF2-4CC1-91A2-25267E4BC619}" destId="{CF3DB747-A773-4B0E-80BC-646022A51A7D}" srcOrd="4" destOrd="0" presId="urn:microsoft.com/office/officeart/2008/layout/LinedList"/>
    <dgm:cxn modelId="{317D1BF5-C952-45DB-BD9B-19416E67A566}" type="presParOf" srcId="{0C21EF15-9EF2-4CC1-91A2-25267E4BC619}" destId="{BCE29538-661C-4535-996C-D1C74850A85D}" srcOrd="5" destOrd="0" presId="urn:microsoft.com/office/officeart/2008/layout/LinedList"/>
    <dgm:cxn modelId="{7936FF79-4059-4863-AD6D-0B7606E092E4}" type="presParOf" srcId="{BCE29538-661C-4535-996C-D1C74850A85D}" destId="{331C87F6-2CB9-4B91-9719-83AC0D6F1C74}" srcOrd="0" destOrd="0" presId="urn:microsoft.com/office/officeart/2008/layout/LinedList"/>
    <dgm:cxn modelId="{CBBCC014-5E61-4081-B4B4-ADB6570AC4FE}" type="presParOf" srcId="{BCE29538-661C-4535-996C-D1C74850A85D}" destId="{19EEE45F-2090-498C-BAA1-867A3DB6A4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97A2D-7F43-46C6-8C06-3AD58B08BA0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DB2E8-58D8-495B-BF30-58A4015297FD}">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You do not have to meet with students individually to discuss </a:t>
          </a:r>
          <a:r>
            <a:rPr lang="en-US" sz="2200" i="1" kern="1200" dirty="0"/>
            <a:t>every</a:t>
          </a:r>
          <a:r>
            <a:rPr lang="en-US" sz="2200" kern="1200" dirty="0"/>
            <a:t> writing assignment, but you should schedule one-on-one appointments with students to discuss the most important writing assignment in your course, providing direct, personal critique of their work.  </a:t>
          </a:r>
        </a:p>
      </dsp:txBody>
      <dsp:txXfrm>
        <a:off x="0" y="2124"/>
        <a:ext cx="10515600" cy="1449029"/>
      </dsp:txXfrm>
    </dsp:sp>
    <dsp:sp modelId="{9594D38A-2F2B-4CA8-AB14-FBF766AE386B}">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BF95B-D4D1-4D81-BA8B-9616A6650357}">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You should proofread the student’s draft </a:t>
          </a:r>
          <a:r>
            <a:rPr lang="en-US" sz="2200" i="1" kern="1200"/>
            <a:t>before </a:t>
          </a:r>
          <a:r>
            <a:rPr lang="en-US" sz="2200" kern="1200"/>
            <a:t>this critique, which frees you to use the meeting to discuss the problems you marked previously and to talk about your proposed changes.</a:t>
          </a:r>
        </a:p>
      </dsp:txBody>
      <dsp:txXfrm>
        <a:off x="0" y="1451154"/>
        <a:ext cx="10515600" cy="1449029"/>
      </dsp:txXfrm>
    </dsp:sp>
    <dsp:sp modelId="{CF3DB747-A773-4B0E-80BC-646022A51A7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C87F6-2CB9-4B91-9719-83AC0D6F1C74}">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You can implement strategies for students to engage in peer-review in order to lessen the burden on you as an educator.</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D5EA-F469-489B-B797-FA94ED7BA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C1130C-8950-464E-A7B4-409ADC27E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07A8B-074C-4D8C-9D7D-E31C5A9E7325}"/>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F60EC4C8-8DCB-4C2A-8685-D1C62FF23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722A7-4779-4302-9FF5-597E83632131}"/>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419399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DF4A-1F54-493D-8DA6-752DD859B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96F33-3DE9-47DF-A510-2463719059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273C7-96B8-4444-B012-00A063336877}"/>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3BC77901-D82F-42C5-A672-B10B9ED34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B1515-765A-4374-818F-E220167D0BB4}"/>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37960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16C5E-B6CB-4ADF-83FA-793D3BF8C0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476A48-E681-4B2D-9D69-F5BA07875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853DA-30EE-4098-ABD7-A91CF6403978}"/>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F394E797-4CC3-4538-9643-A347650CB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58FE1-15C0-4FCF-AE3D-28858E7F745D}"/>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68336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12D5-751C-4DBA-B6E1-F7456A4A4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14F6A-8E50-4011-B926-C1D4D5795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18E9D-C9E4-4709-ABC9-9F119871AE1D}"/>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8E514C85-D8A3-497E-A9A1-30235F480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4E32B-E437-4791-B55D-9ECB4F4876B6}"/>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04829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B77A-8417-457C-BBF9-F594F630ED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9138C5-3077-461F-8B68-1666B7A3D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B283D-350C-4CFF-950D-CACED485C75A}"/>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3132BD83-75C9-4DF4-B658-772478CA6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736FA-EECA-47AA-818D-1977130C66A4}"/>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39115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6FCC-B255-4D63-B059-FF224E116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809E8-96C0-4E38-B375-9CB69C863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15AB6-129E-46F4-9D57-CFAB7EA09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4EA91-80FB-408C-92D5-CDCEB1B95C3D}"/>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7B41792F-066D-41C0-82C2-A2FDE3B5F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8791A-437F-4F58-91B5-FAE6ABA45394}"/>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88757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717B-CA15-48A6-BC8B-E9DFEBEB1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E0AB92-482D-40EE-8428-C1E09C95E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DEFE0D-5B17-4AB5-923D-077F12731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F7231-FFF4-4B38-AA6F-BA25D818D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79F3B-9F6F-44F0-B09C-EA34F52FA6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35268-E7BC-4B2D-91C2-DE85945BDD0B}"/>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8" name="Footer Placeholder 7">
            <a:extLst>
              <a:ext uri="{FF2B5EF4-FFF2-40B4-BE49-F238E27FC236}">
                <a16:creationId xmlns:a16="http://schemas.microsoft.com/office/drawing/2014/main" id="{A8389977-6FF4-4A86-A17C-BCD140EA9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D775D6-F4A5-4901-A163-00185BD5D928}"/>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45470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DFE2-A0F7-4B80-BB3A-F656BDB99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63C6E-0C5F-417C-B916-CA4E86768ABD}"/>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4" name="Footer Placeholder 3">
            <a:extLst>
              <a:ext uri="{FF2B5EF4-FFF2-40B4-BE49-F238E27FC236}">
                <a16:creationId xmlns:a16="http://schemas.microsoft.com/office/drawing/2014/main" id="{BFD408BA-F627-4233-B02A-7E79D7145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2A9F0-CDDE-4B72-BCBC-C422EA74FCEB}"/>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52167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04C2-3756-4C2E-922B-1A14A905541C}"/>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3" name="Footer Placeholder 2">
            <a:extLst>
              <a:ext uri="{FF2B5EF4-FFF2-40B4-BE49-F238E27FC236}">
                <a16:creationId xmlns:a16="http://schemas.microsoft.com/office/drawing/2014/main" id="{B1A7B8D2-4C24-426A-B98A-01B440D25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2EE57-E732-4CDA-8D7F-B91BC1D3A263}"/>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51283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9F1D-7AD4-45BA-9D72-CF39E50EF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BB2C02-3DFA-439F-B08B-C1FFCAD2E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EEBD9-AA52-49FB-85AD-0AFB966D2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82136-12C1-435D-9C83-BC68BF71A52D}"/>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5683FE84-59F7-4944-B540-B9FA91329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4F724-2380-478C-A318-77B7C297C6AA}"/>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92571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8AE3-6B53-4067-9235-F0F0C2F3B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178B7-C2F7-4F1F-BD35-7B83ADD5D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1BE92-B7C6-49B5-B99F-873C77140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43BA8-48F9-469E-AD24-184284E2413E}"/>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F19731BC-FFD7-4DDC-ABC3-18EEEC366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A5ACD-6A10-4B94-A5A1-6211C002BC85}"/>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25527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330AF-E349-451E-81B5-7E3CB6C8B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C77D8-5B4D-4A7C-AB54-C6198A167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23CFC-9489-4FE0-9DE9-482CB9173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DF36C5C7-D69F-47DC-AB45-D2CD925CB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2EE397-9B3C-4418-B632-C26C63AF0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91554-E040-4467-97CC-87C4A74CBD01}" type="slidenum">
              <a:rPr lang="en-US" smtClean="0"/>
              <a:t>‹#›</a:t>
            </a:fld>
            <a:endParaRPr lang="en-US"/>
          </a:p>
        </p:txBody>
      </p:sp>
    </p:spTree>
    <p:extLst>
      <p:ext uri="{BB962C8B-B14F-4D97-AF65-F5344CB8AC3E}">
        <p14:creationId xmlns:p14="http://schemas.microsoft.com/office/powerpoint/2010/main" val="30055219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1.xml"/><Relationship Id="rId7"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293338"/>
            <a:ext cx="9144000" cy="2135662"/>
          </a:xfrm>
        </p:spPr>
        <p:txBody>
          <a:bodyPr anchor="ctr">
            <a:normAutofit/>
          </a:bodyPr>
          <a:lstStyle/>
          <a:p>
            <a:r>
              <a:rPr lang="en-US" sz="7200" dirty="0"/>
              <a:t>Topic 5: Incorporating Writing into Your Course</a:t>
            </a:r>
          </a:p>
        </p:txBody>
      </p:sp>
      <p:sp>
        <p:nvSpPr>
          <p:cNvPr id="3" name="Subtitle 2"/>
          <p:cNvSpPr>
            <a:spLocks noGrp="1"/>
          </p:cNvSpPr>
          <p:nvPr>
            <p:ph type="subTitle" idx="1"/>
          </p:nvPr>
        </p:nvSpPr>
        <p:spPr>
          <a:xfrm>
            <a:off x="1524000" y="5514052"/>
            <a:ext cx="9144000" cy="651910"/>
          </a:xfrm>
        </p:spPr>
        <p:txBody>
          <a:bodyPr anchor="ctr">
            <a:noAutofit/>
          </a:bodyPr>
          <a:lstStyle/>
          <a:p>
            <a:r>
              <a:rPr lang="en-US" dirty="0"/>
              <a:t>Curriculum Development Institute 2022</a:t>
            </a:r>
          </a:p>
        </p:txBody>
      </p:sp>
      <p:cxnSp>
        <p:nvCxnSpPr>
          <p:cNvPr id="39" name="Straight Connector 3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medium confidence">
            <a:extLst>
              <a:ext uri="{FF2B5EF4-FFF2-40B4-BE49-F238E27FC236}">
                <a16:creationId xmlns:a16="http://schemas.microsoft.com/office/drawing/2014/main" id="{C91B27CE-E1AA-3649-9109-353B6A206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186" y="3680091"/>
            <a:ext cx="4395625" cy="1056529"/>
          </a:xfrm>
          <a:prstGeom prst="rect">
            <a:avLst/>
          </a:prstGeom>
        </p:spPr>
      </p:pic>
    </p:spTree>
    <p:extLst>
      <p:ext uri="{BB962C8B-B14F-4D97-AF65-F5344CB8AC3E}">
        <p14:creationId xmlns:p14="http://schemas.microsoft.com/office/powerpoint/2010/main" val="257681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Writing to Learn – Strategy 2</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529856"/>
          </a:xfrm>
        </p:spPr>
        <p:txBody>
          <a:bodyPr anchor="t">
            <a:normAutofit/>
          </a:bodyPr>
          <a:lstStyle/>
          <a:p>
            <a:pPr lvl="0"/>
            <a:r>
              <a:rPr lang="en-US" sz="2200" dirty="0"/>
              <a:t>Ask students to write a short summary and reflection at the end of a lesson presenting key content. </a:t>
            </a:r>
          </a:p>
          <a:p>
            <a:pPr lvl="1"/>
            <a:r>
              <a:rPr lang="en-US" sz="2200" dirty="0"/>
              <a:t>Ask students to exchange these summaries and provide written commentary about one another’s work with the intention of helping their peer to reach an understanding of the concept presented in class.  </a:t>
            </a:r>
          </a:p>
          <a:p>
            <a:pPr lvl="1"/>
            <a:r>
              <a:rPr lang="en-US" sz="2200" dirty="0"/>
              <a:t>Students read the notes from their peer, then submit their papers to the professor.  </a:t>
            </a:r>
          </a:p>
          <a:p>
            <a:pPr lvl="1"/>
            <a:r>
              <a:rPr lang="en-US" sz="2200" dirty="0"/>
              <a:t>Provide a “collective response” for the class, addressing common misconceptions or providing needed clarifications regarding the course content.</a:t>
            </a:r>
          </a:p>
          <a:p>
            <a:endParaRPr lang="en-US" sz="1900" dirty="0"/>
          </a:p>
        </p:txBody>
      </p:sp>
      <p:pic>
        <p:nvPicPr>
          <p:cNvPr id="7" name="Picture 6" descr="Studious high school students">
            <a:extLst>
              <a:ext uri="{FF2B5EF4-FFF2-40B4-BE49-F238E27FC236}">
                <a16:creationId xmlns:a16="http://schemas.microsoft.com/office/drawing/2014/main" id="{63B4B092-DD75-5E0E-82E2-728422C8BC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166" r="4618" b="2"/>
          <a:stretch/>
        </p:blipFill>
        <p:spPr>
          <a:xfrm>
            <a:off x="7675658" y="2093976"/>
            <a:ext cx="3941064" cy="4096512"/>
          </a:xfrm>
          <a:prstGeom prst="rect">
            <a:avLst/>
          </a:prstGeom>
        </p:spPr>
      </p:pic>
    </p:spTree>
    <p:extLst>
      <p:ext uri="{BB962C8B-B14F-4D97-AF65-F5344CB8AC3E}">
        <p14:creationId xmlns:p14="http://schemas.microsoft.com/office/powerpoint/2010/main" val="116301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Writing in Every Field</a:t>
            </a:r>
          </a:p>
        </p:txBody>
      </p:sp>
      <p:sp>
        <p:nvSpPr>
          <p:cNvPr id="6" name="Content Placeholder 5"/>
          <p:cNvSpPr>
            <a:spLocks noGrp="1"/>
          </p:cNvSpPr>
          <p:nvPr>
            <p:ph sz="half" idx="2"/>
          </p:nvPr>
        </p:nvSpPr>
        <p:spPr>
          <a:xfrm>
            <a:off x="914400" y="1625728"/>
            <a:ext cx="8534400" cy="4351338"/>
          </a:xfrm>
        </p:spPr>
        <p:txBody>
          <a:bodyPr>
            <a:normAutofit/>
          </a:bodyPr>
          <a:lstStyle/>
          <a:p>
            <a:r>
              <a:rPr lang="en-US" dirty="0"/>
              <a:t>Writing assignment ideas across disciplines</a:t>
            </a:r>
          </a:p>
          <a:p>
            <a:pPr lvl="1"/>
            <a:r>
              <a:rPr lang="en-US" dirty="0"/>
              <a:t>Project Statement</a:t>
            </a:r>
          </a:p>
          <a:p>
            <a:pPr lvl="1"/>
            <a:r>
              <a:rPr lang="en-US" dirty="0"/>
              <a:t>Analysis of a professional work (i.e. scholarly article, professional lecture, performance)</a:t>
            </a:r>
          </a:p>
          <a:p>
            <a:pPr lvl="1"/>
            <a:r>
              <a:rPr lang="en-US" dirty="0"/>
              <a:t>Critical review of a project, product, or performance </a:t>
            </a:r>
          </a:p>
          <a:p>
            <a:pPr lvl="1"/>
            <a:r>
              <a:rPr lang="en-US" dirty="0"/>
              <a:t>Biographical profile of an influential individual in the academic discipline of the course</a:t>
            </a:r>
          </a:p>
          <a:p>
            <a:pPr lvl="1"/>
            <a:r>
              <a:rPr lang="en-US" dirty="0"/>
              <a:t>Research into the history, theory, or criticism of the discipline</a:t>
            </a:r>
          </a:p>
          <a:p>
            <a:pPr lvl="1"/>
            <a:r>
              <a:rPr lang="en-US" dirty="0"/>
              <a:t>Narrative heuristic writing: self-narrative of one’s own disciplinary practice </a:t>
            </a:r>
          </a:p>
          <a:p>
            <a:endParaRPr lang="en-US" dirty="0"/>
          </a:p>
          <a:p>
            <a:endParaRPr lang="en-US" dirty="0"/>
          </a:p>
        </p:txBody>
      </p:sp>
      <p:pic>
        <p:nvPicPr>
          <p:cNvPr id="14" name="Graphic 13" descr="Drama with solid fill">
            <a:extLst>
              <a:ext uri="{FF2B5EF4-FFF2-40B4-BE49-F238E27FC236}">
                <a16:creationId xmlns:a16="http://schemas.microsoft.com/office/drawing/2014/main" id="{F18C9181-2F41-238C-FF54-D9E3623A30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8897" y="683456"/>
            <a:ext cx="1367027" cy="1367027"/>
          </a:xfrm>
          <a:prstGeom prst="rect">
            <a:avLst/>
          </a:prstGeom>
        </p:spPr>
      </p:pic>
      <p:pic>
        <p:nvPicPr>
          <p:cNvPr id="16" name="Graphic 15" descr="Palette with solid fill">
            <a:extLst>
              <a:ext uri="{FF2B5EF4-FFF2-40B4-BE49-F238E27FC236}">
                <a16:creationId xmlns:a16="http://schemas.microsoft.com/office/drawing/2014/main" id="{38FE112E-CEA3-6BD6-2335-E1B30C4412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6629" y="1621921"/>
            <a:ext cx="1367027" cy="1367027"/>
          </a:xfrm>
          <a:prstGeom prst="rect">
            <a:avLst/>
          </a:prstGeom>
        </p:spPr>
      </p:pic>
      <p:pic>
        <p:nvPicPr>
          <p:cNvPr id="18" name="Graphic 17" descr="Music notation with solid fill">
            <a:extLst>
              <a:ext uri="{FF2B5EF4-FFF2-40B4-BE49-F238E27FC236}">
                <a16:creationId xmlns:a16="http://schemas.microsoft.com/office/drawing/2014/main" id="{C5AF74B7-4390-F8DA-9C2A-EFB8A44EDC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22687" y="2230579"/>
            <a:ext cx="1745085" cy="1745085"/>
          </a:xfrm>
          <a:prstGeom prst="rect">
            <a:avLst/>
          </a:prstGeom>
        </p:spPr>
      </p:pic>
      <p:pic>
        <p:nvPicPr>
          <p:cNvPr id="20" name="Graphic 19" descr="Mathematics with solid fill">
            <a:extLst>
              <a:ext uri="{FF2B5EF4-FFF2-40B4-BE49-F238E27FC236}">
                <a16:creationId xmlns:a16="http://schemas.microsoft.com/office/drawing/2014/main" id="{32D06DD3-0E03-2E25-54D8-7C0A123DEC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7542" y="3559809"/>
            <a:ext cx="1371600" cy="1371600"/>
          </a:xfrm>
          <a:prstGeom prst="rect">
            <a:avLst/>
          </a:prstGeom>
        </p:spPr>
      </p:pic>
      <p:pic>
        <p:nvPicPr>
          <p:cNvPr id="22" name="Graphic 21" descr="Test tubes with solid fill">
            <a:extLst>
              <a:ext uri="{FF2B5EF4-FFF2-40B4-BE49-F238E27FC236}">
                <a16:creationId xmlns:a16="http://schemas.microsoft.com/office/drawing/2014/main" id="{4EE1E8EC-2E1C-1B16-D16F-01D2F0783D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4772" y="4931409"/>
            <a:ext cx="1367028" cy="1367028"/>
          </a:xfrm>
          <a:prstGeom prst="rect">
            <a:avLst/>
          </a:prstGeom>
        </p:spPr>
      </p:pic>
    </p:spTree>
    <p:extLst>
      <p:ext uri="{BB962C8B-B14F-4D97-AF65-F5344CB8AC3E}">
        <p14:creationId xmlns:p14="http://schemas.microsoft.com/office/powerpoint/2010/main" val="78371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Make it Meaningful</a:t>
            </a:r>
          </a:p>
        </p:txBody>
      </p:sp>
      <p:sp>
        <p:nvSpPr>
          <p:cNvPr id="3" name="Content Placeholder 2"/>
          <p:cNvSpPr>
            <a:spLocks noGrp="1"/>
          </p:cNvSpPr>
          <p:nvPr>
            <p:ph idx="1"/>
          </p:nvPr>
        </p:nvSpPr>
        <p:spPr>
          <a:xfrm>
            <a:off x="871728" y="2137117"/>
            <a:ext cx="10515600" cy="4351338"/>
          </a:xfrm>
        </p:spPr>
        <p:txBody>
          <a:bodyPr/>
          <a:lstStyle/>
          <a:p>
            <a:pPr marL="0" indent="0">
              <a:buNone/>
            </a:pPr>
            <a:r>
              <a:rPr lang="en-US" dirty="0"/>
              <a:t>“</a:t>
            </a:r>
            <a:r>
              <a:rPr lang="en-US" i="1" dirty="0"/>
              <a:t>Assign only that writing that you want to read. . . If you have little interest in reading student writing, chances are that students will have little interest in writing it.  Under such conditions, we teachers create a situation in which writers who don’t want to write, write for readers who don’t want to read, and we do this in the name of improving communication. . . . Rather, writing across the curriculum suggests that we begin by creating assignments in a classroom environment where students and teachers are eager to read one another’s work</a:t>
            </a:r>
            <a:r>
              <a:rPr lang="en-US" dirty="0"/>
              <a:t>.” </a:t>
            </a:r>
          </a:p>
          <a:p>
            <a:pPr marL="0" indent="0">
              <a:buNone/>
            </a:pPr>
            <a:r>
              <a:rPr lang="en-US" dirty="0"/>
              <a:t>(Young, p. 32)</a:t>
            </a:r>
          </a:p>
        </p:txBody>
      </p:sp>
      <p:pic>
        <p:nvPicPr>
          <p:cNvPr id="7" name="Graphic 6" descr="Open Book">
            <a:extLst>
              <a:ext uri="{FF2B5EF4-FFF2-40B4-BE49-F238E27FC236}">
                <a16:creationId xmlns:a16="http://schemas.microsoft.com/office/drawing/2014/main" id="{AB5B4672-9D84-4F90-B5A3-C4CEB4F5AC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8800" y="152400"/>
            <a:ext cx="2098179" cy="2098179"/>
          </a:xfrm>
          <a:prstGeom prst="rect">
            <a:avLst/>
          </a:prstGeom>
        </p:spPr>
      </p:pic>
    </p:spTree>
    <p:extLst>
      <p:ext uri="{BB962C8B-B14F-4D97-AF65-F5344CB8AC3E}">
        <p14:creationId xmlns:p14="http://schemas.microsoft.com/office/powerpoint/2010/main" val="185699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dirty="0"/>
              <a:t>Professional Communication</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448CFC5C-BE0B-CE3C-511A-92A3EBAF5C6F}"/>
              </a:ext>
            </a:extLst>
          </p:cNvPr>
          <p:cNvSpPr>
            <a:spLocks noGrp="1"/>
          </p:cNvSpPr>
          <p:nvPr>
            <p:ph idx="1"/>
          </p:nvPr>
        </p:nvSpPr>
        <p:spPr>
          <a:xfrm>
            <a:off x="572493" y="1907212"/>
            <a:ext cx="6713552" cy="4119172"/>
          </a:xfrm>
        </p:spPr>
        <p:txBody>
          <a:bodyPr anchor="t">
            <a:noAutofit/>
          </a:bodyPr>
          <a:lstStyle/>
          <a:p>
            <a:pPr lvl="0"/>
            <a:r>
              <a:rPr lang="en-US" sz="2200" dirty="0"/>
              <a:t>The goal of instruction in writing-to-communicate is to foster students’ mastery of disciplinary knowledge and its applications with the goal of becoming an effective practitioner.  </a:t>
            </a:r>
          </a:p>
          <a:p>
            <a:pPr lvl="0"/>
            <a:r>
              <a:rPr lang="en-US" sz="2200" dirty="0"/>
              <a:t>Incorporating writing into instruction does not mean everyone must become an English teacher.  Rather, we teach our disciplines’ distinctive approaches to communicating knowledge through written language.  </a:t>
            </a:r>
          </a:p>
          <a:p>
            <a:pPr lvl="0"/>
            <a:r>
              <a:rPr lang="en-US" sz="2200" dirty="0"/>
              <a:t>Writing-to-communicate assignments should support student learning, expanding and refining their mastery of disciplinary knowledge with an emphasis on communicating with an external audience.  </a:t>
            </a:r>
          </a:p>
        </p:txBody>
      </p:sp>
      <p:pic>
        <p:nvPicPr>
          <p:cNvPr id="9" name="Picture 8" descr="Business people meeting at whiteboard">
            <a:extLst>
              <a:ext uri="{FF2B5EF4-FFF2-40B4-BE49-F238E27FC236}">
                <a16:creationId xmlns:a16="http://schemas.microsoft.com/office/drawing/2014/main" id="{1B112BFE-C994-C0E4-33A7-542FE8771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838" r="16946" b="2"/>
          <a:stretch/>
        </p:blipFill>
        <p:spPr>
          <a:xfrm>
            <a:off x="7675658" y="2093976"/>
            <a:ext cx="3941064" cy="4096512"/>
          </a:xfrm>
          <a:prstGeom prst="rect">
            <a:avLst/>
          </a:prstGeom>
        </p:spPr>
      </p:pic>
    </p:spTree>
    <p:extLst>
      <p:ext uri="{BB962C8B-B14F-4D97-AF65-F5344CB8AC3E}">
        <p14:creationId xmlns:p14="http://schemas.microsoft.com/office/powerpoint/2010/main" val="29198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descr="Document with solid fill">
            <a:extLst>
              <a:ext uri="{FF2B5EF4-FFF2-40B4-BE49-F238E27FC236}">
                <a16:creationId xmlns:a16="http://schemas.microsoft.com/office/drawing/2014/main" id="{AC2434A8-369F-8EF0-5888-FF0FAE63A9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4200" y="1055706"/>
            <a:ext cx="5943600" cy="5943600"/>
          </a:xfrm>
          <a:prstGeom prst="rect">
            <a:avLst/>
          </a:prstGeom>
        </p:spPr>
      </p:pic>
      <p:sp>
        <p:nvSpPr>
          <p:cNvPr id="2" name="Title 1"/>
          <p:cNvSpPr>
            <a:spLocks noGrp="1"/>
          </p:cNvSpPr>
          <p:nvPr>
            <p:ph type="title"/>
          </p:nvPr>
        </p:nvSpPr>
        <p:spPr/>
        <p:txBody>
          <a:bodyPr/>
          <a:lstStyle/>
          <a:p>
            <a:r>
              <a:rPr lang="en-US" dirty="0"/>
              <a:t>Using the Syllabus</a:t>
            </a:r>
          </a:p>
        </p:txBody>
      </p:sp>
      <p:sp>
        <p:nvSpPr>
          <p:cNvPr id="7" name="Content Placeholder 6">
            <a:extLst>
              <a:ext uri="{FF2B5EF4-FFF2-40B4-BE49-F238E27FC236}">
                <a16:creationId xmlns:a16="http://schemas.microsoft.com/office/drawing/2014/main" id="{15F0DE74-8368-C8CE-2920-42FA79980E34}"/>
              </a:ext>
            </a:extLst>
          </p:cNvPr>
          <p:cNvSpPr>
            <a:spLocks noGrp="1"/>
          </p:cNvSpPr>
          <p:nvPr>
            <p:ph idx="1"/>
          </p:nvPr>
        </p:nvSpPr>
        <p:spPr/>
        <p:txBody>
          <a:bodyPr>
            <a:normAutofit fontScale="92500"/>
          </a:bodyPr>
          <a:lstStyle/>
          <a:p>
            <a:pPr lvl="0"/>
            <a:r>
              <a:rPr lang="en-US" dirty="0"/>
              <a:t>As educators, we must provide students with explicit, direct instruction in proficient professional communication.  </a:t>
            </a:r>
          </a:p>
          <a:p>
            <a:pPr lvl="1"/>
            <a:r>
              <a:rPr lang="en-US" dirty="0"/>
              <a:t>We cannot expect students to transfer their learning from freshman English composition to settings they may perceive as a completely alien to an English classroom.  </a:t>
            </a:r>
          </a:p>
          <a:p>
            <a:pPr lvl="1"/>
            <a:r>
              <a:rPr lang="en-US" dirty="0"/>
              <a:t>Use the syllabus to communicate your concrete expectations for formatting, a link to the preferred style guide used in your discipline, and detailed instructions for all summative writing assignments.  </a:t>
            </a:r>
          </a:p>
          <a:p>
            <a:pPr lvl="0"/>
            <a:r>
              <a:rPr lang="en-US" dirty="0"/>
              <a:t>We must also deliberately and systematically teach the vocabulary and conventions of our academic disciplines.  </a:t>
            </a:r>
          </a:p>
          <a:p>
            <a:pPr lvl="1"/>
            <a:r>
              <a:rPr lang="en-US" dirty="0"/>
              <a:t>Use the syllabus to share a list of key terms and definitions, holding students accountable with quizzes or the expectation to use these terms in their written work.</a:t>
            </a:r>
          </a:p>
        </p:txBody>
      </p:sp>
    </p:spTree>
    <p:extLst>
      <p:ext uri="{BB962C8B-B14F-4D97-AF65-F5344CB8AC3E}">
        <p14:creationId xmlns:p14="http://schemas.microsoft.com/office/powerpoint/2010/main" val="199947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1271"/>
            <a:ext cx="10515600" cy="1325563"/>
          </a:xfrm>
        </p:spPr>
        <p:txBody>
          <a:bodyPr/>
          <a:lstStyle/>
          <a:p>
            <a:r>
              <a:rPr lang="en-US" dirty="0"/>
              <a:t>Feedback is Crucial</a:t>
            </a:r>
          </a:p>
        </p:txBody>
      </p:sp>
      <p:sp>
        <p:nvSpPr>
          <p:cNvPr id="20" name="Content Placeholder 2"/>
          <p:cNvSpPr>
            <a:spLocks noGrp="1"/>
          </p:cNvSpPr>
          <p:nvPr>
            <p:ph idx="1"/>
          </p:nvPr>
        </p:nvSpPr>
        <p:spPr/>
        <p:txBody>
          <a:bodyPr>
            <a:normAutofit lnSpcReduction="10000"/>
          </a:bodyPr>
          <a:lstStyle/>
          <a:p>
            <a:r>
              <a:rPr lang="en-US" dirty="0"/>
              <a:t>Writing is always a creative process, even when it yields an informational text.  </a:t>
            </a:r>
          </a:p>
          <a:p>
            <a:r>
              <a:rPr lang="en-US" dirty="0"/>
              <a:t>Therefore, the most important instruction occurs through the same type of interaction common to other creative settings: one-on-one critique. </a:t>
            </a:r>
          </a:p>
          <a:p>
            <a:r>
              <a:rPr lang="en-US" dirty="0"/>
              <a:t>You do NOT have to evaluate or provide feedback on every word your students write.  </a:t>
            </a:r>
          </a:p>
          <a:p>
            <a:r>
              <a:rPr lang="en-US" dirty="0"/>
              <a:t>But sometimes students should receive the benefit of your expertise through personal evaluation of their formative drafts so that they can revise and improve their work prior to submitting a summative assignment.</a:t>
            </a:r>
          </a:p>
        </p:txBody>
      </p:sp>
      <p:pic>
        <p:nvPicPr>
          <p:cNvPr id="4" name="Graphic 3" descr="Comment Like with solid fill">
            <a:extLst>
              <a:ext uri="{FF2B5EF4-FFF2-40B4-BE49-F238E27FC236}">
                <a16:creationId xmlns:a16="http://schemas.microsoft.com/office/drawing/2014/main" id="{AA14CE55-3EA0-EC83-5F8D-F9F8D5177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8197" y="372746"/>
            <a:ext cx="1369200" cy="1369200"/>
          </a:xfrm>
          <a:prstGeom prst="rect">
            <a:avLst/>
          </a:prstGeom>
        </p:spPr>
      </p:pic>
      <p:pic>
        <p:nvPicPr>
          <p:cNvPr id="6" name="Graphic 5" descr="Comment Dislike with solid fill">
            <a:extLst>
              <a:ext uri="{FF2B5EF4-FFF2-40B4-BE49-F238E27FC236}">
                <a16:creationId xmlns:a16="http://schemas.microsoft.com/office/drawing/2014/main" id="{973EBE61-213A-4764-AAF7-666281FAEE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5800" y="379673"/>
            <a:ext cx="1369199" cy="1369199"/>
          </a:xfrm>
          <a:prstGeom prst="rect">
            <a:avLst/>
          </a:prstGeom>
        </p:spPr>
      </p:pic>
    </p:spTree>
    <p:extLst>
      <p:ext uri="{BB962C8B-B14F-4D97-AF65-F5344CB8AC3E}">
        <p14:creationId xmlns:p14="http://schemas.microsoft.com/office/powerpoint/2010/main" val="169461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4826C9-1830-8573-BB99-62606F4BCCC5}"/>
              </a:ext>
            </a:extLst>
          </p:cNvPr>
          <p:cNvSpPr>
            <a:spLocks noGrp="1"/>
          </p:cNvSpPr>
          <p:nvPr>
            <p:ph type="title"/>
          </p:nvPr>
        </p:nvSpPr>
        <p:spPr>
          <a:xfrm>
            <a:off x="572493" y="238539"/>
            <a:ext cx="11018520" cy="1434415"/>
          </a:xfrm>
        </p:spPr>
        <p:txBody>
          <a:bodyPr anchor="b">
            <a:normAutofit/>
          </a:bodyPr>
          <a:lstStyle/>
          <a:p>
            <a:r>
              <a:rPr lang="en-US" sz="5400"/>
              <a:t>Proofreading versus Editing</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ABCFAB-0335-3949-9215-6841297E3AA1}"/>
              </a:ext>
            </a:extLst>
          </p:cNvPr>
          <p:cNvSpPr>
            <a:spLocks noGrp="1"/>
          </p:cNvSpPr>
          <p:nvPr>
            <p:ph idx="1"/>
          </p:nvPr>
        </p:nvSpPr>
        <p:spPr>
          <a:xfrm>
            <a:off x="572493" y="2071316"/>
            <a:ext cx="6713552" cy="4119172"/>
          </a:xfrm>
        </p:spPr>
        <p:txBody>
          <a:bodyPr anchor="t">
            <a:normAutofit/>
          </a:bodyPr>
          <a:lstStyle/>
          <a:p>
            <a:r>
              <a:rPr lang="en-US" sz="2200" dirty="0"/>
              <a:t>When we read students’ work, we’re usually either proofreading or editing.  </a:t>
            </a:r>
          </a:p>
          <a:p>
            <a:pPr lvl="1"/>
            <a:r>
              <a:rPr lang="en-US" sz="2200" dirty="0"/>
              <a:t>Proofreading:  looking for errors, particularly in spelling, grammar, punctuation, capitalization, and other mechanical aspects of writing.  </a:t>
            </a:r>
          </a:p>
          <a:p>
            <a:pPr lvl="1"/>
            <a:r>
              <a:rPr lang="en-US" sz="2200" dirty="0"/>
              <a:t>Editing:  examining the content, message, or meaning of the document</a:t>
            </a:r>
          </a:p>
          <a:p>
            <a:pPr lvl="2"/>
            <a:r>
              <a:rPr lang="en-US" sz="2200" dirty="0"/>
              <a:t>Structural elements</a:t>
            </a:r>
          </a:p>
          <a:p>
            <a:pPr lvl="2"/>
            <a:r>
              <a:rPr lang="en-US" sz="2200" dirty="0"/>
              <a:t>Organization of ideas</a:t>
            </a:r>
          </a:p>
          <a:p>
            <a:pPr lvl="2"/>
            <a:r>
              <a:rPr lang="en-US" sz="2200" dirty="0"/>
              <a:t>Transitions</a:t>
            </a:r>
          </a:p>
          <a:p>
            <a:pPr lvl="2"/>
            <a:r>
              <a:rPr lang="en-US" sz="2200" dirty="0"/>
              <a:t>Whether the writer’s ideas are clear to the reader </a:t>
            </a:r>
          </a:p>
          <a:p>
            <a:endParaRPr lang="en-US" sz="2200" dirty="0"/>
          </a:p>
        </p:txBody>
      </p:sp>
      <p:pic>
        <p:nvPicPr>
          <p:cNvPr id="7" name="Picture 6" descr="Businessman looking at tablet">
            <a:extLst>
              <a:ext uri="{FF2B5EF4-FFF2-40B4-BE49-F238E27FC236}">
                <a16:creationId xmlns:a16="http://schemas.microsoft.com/office/drawing/2014/main" id="{45C46485-CDD6-E1B9-F5A7-6C1500A460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66" r="15518" b="2"/>
          <a:stretch/>
        </p:blipFill>
        <p:spPr>
          <a:xfrm>
            <a:off x="7675658" y="2093976"/>
            <a:ext cx="3941064" cy="4096512"/>
          </a:xfrm>
          <a:prstGeom prst="rect">
            <a:avLst/>
          </a:prstGeom>
        </p:spPr>
      </p:pic>
    </p:spTree>
    <p:extLst>
      <p:ext uri="{BB962C8B-B14F-4D97-AF65-F5344CB8AC3E}">
        <p14:creationId xmlns:p14="http://schemas.microsoft.com/office/powerpoint/2010/main" val="237621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a:t>Suggestions for Proofreading</a:t>
            </a:r>
          </a:p>
        </p:txBody>
      </p:sp>
      <p:sp>
        <p:nvSpPr>
          <p:cNvPr id="3" name="Content Placeholder 2"/>
          <p:cNvSpPr>
            <a:spLocks noGrp="1"/>
          </p:cNvSpPr>
          <p:nvPr>
            <p:ph idx="1"/>
          </p:nvPr>
        </p:nvSpPr>
        <p:spPr>
          <a:xfrm>
            <a:off x="4965431" y="2438400"/>
            <a:ext cx="6586489" cy="4191574"/>
          </a:xfrm>
        </p:spPr>
        <p:txBody>
          <a:bodyPr>
            <a:normAutofit fontScale="92500" lnSpcReduction="20000"/>
          </a:bodyPr>
          <a:lstStyle/>
          <a:p>
            <a:r>
              <a:rPr lang="en-US" sz="2600" dirty="0"/>
              <a:t>Ask students to submit a paper copy of their first draft.  </a:t>
            </a:r>
          </a:p>
          <a:p>
            <a:pPr lvl="1"/>
            <a:r>
              <a:rPr lang="en-US" sz="2600" dirty="0"/>
              <a:t>Mark this using a highlighter, simply indicating the errors you found.  </a:t>
            </a:r>
          </a:p>
          <a:p>
            <a:pPr lvl="1"/>
            <a:r>
              <a:rPr lang="en-US" sz="2600" b="1" dirty="0"/>
              <a:t>Do NOT fix the errors</a:t>
            </a:r>
            <a:r>
              <a:rPr lang="en-US" sz="2600" dirty="0"/>
              <a:t>—that’s the student’s job.  </a:t>
            </a:r>
          </a:p>
          <a:p>
            <a:pPr lvl="1"/>
            <a:r>
              <a:rPr lang="en-US" sz="2600" dirty="0"/>
              <a:t>You can verbally discuss these errors in person or annotate the margins where you feel comments are warranted.  </a:t>
            </a:r>
          </a:p>
          <a:p>
            <a:r>
              <a:rPr lang="en-US" sz="2600" dirty="0"/>
              <a:t>If you choose to proofread electronically, highlight the errors using the tools in Word.  Don’t fix the errors, just mark them for the student.  Insert comments using the Review Toolbar.</a:t>
            </a:r>
          </a:p>
          <a:p>
            <a:pPr lvl="0"/>
            <a:endParaRPr lang="en-US" sz="2000" dirty="0"/>
          </a:p>
        </p:txBody>
      </p:sp>
      <p:pic>
        <p:nvPicPr>
          <p:cNvPr id="5" name="Picture 4" descr="Working space background">
            <a:extLst>
              <a:ext uri="{FF2B5EF4-FFF2-40B4-BE49-F238E27FC236}">
                <a16:creationId xmlns:a16="http://schemas.microsoft.com/office/drawing/2014/main" id="{BADC3B43-694D-4DC5-BF38-992912DF4794}"/>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19"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9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about Feedback</a:t>
            </a:r>
            <a:endParaRPr lang="en-US" dirty="0"/>
          </a:p>
        </p:txBody>
      </p:sp>
      <p:graphicFrame>
        <p:nvGraphicFramePr>
          <p:cNvPr id="22" name="Content Placeholder 2">
            <a:extLst>
              <a:ext uri="{FF2B5EF4-FFF2-40B4-BE49-F238E27FC236}">
                <a16:creationId xmlns:a16="http://schemas.microsoft.com/office/drawing/2014/main" id="{8FEF6FE6-ECB2-4094-A062-718A88007E0D}"/>
              </a:ext>
            </a:extLst>
          </p:cNvPr>
          <p:cNvGraphicFramePr>
            <a:graphicFrameLocks noGrp="1"/>
          </p:cNvGraphicFramePr>
          <p:nvPr>
            <p:ph idx="1"/>
            <p:extLst>
              <p:ext uri="{D42A27DB-BD31-4B8C-83A1-F6EECF244321}">
                <p14:modId xmlns:p14="http://schemas.microsoft.com/office/powerpoint/2010/main" val="23803773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hat outline">
            <a:extLst>
              <a:ext uri="{FF2B5EF4-FFF2-40B4-BE49-F238E27FC236}">
                <a16:creationId xmlns:a16="http://schemas.microsoft.com/office/drawing/2014/main" id="{69A294BA-AEC7-3281-A085-975412A8F1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0800" y="265906"/>
            <a:ext cx="1524000" cy="1524000"/>
          </a:xfrm>
          <a:prstGeom prst="rect">
            <a:avLst/>
          </a:prstGeom>
        </p:spPr>
      </p:pic>
    </p:spTree>
    <p:extLst>
      <p:ext uri="{BB962C8B-B14F-4D97-AF65-F5344CB8AC3E}">
        <p14:creationId xmlns:p14="http://schemas.microsoft.com/office/powerpoint/2010/main" val="114483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1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137034" y="609597"/>
            <a:ext cx="9392421" cy="1330841"/>
          </a:xfrm>
        </p:spPr>
        <p:txBody>
          <a:bodyPr>
            <a:normAutofit/>
          </a:bodyPr>
          <a:lstStyle/>
          <a:p>
            <a:r>
              <a:rPr lang="en-US"/>
              <a:t>Option 1 for Student Review</a:t>
            </a:r>
            <a:endParaRPr lang="en-US" dirty="0"/>
          </a:p>
        </p:txBody>
      </p:sp>
      <p:sp>
        <p:nvSpPr>
          <p:cNvPr id="5" name="Content Placeholder 4"/>
          <p:cNvSpPr>
            <a:spLocks noGrp="1"/>
          </p:cNvSpPr>
          <p:nvPr>
            <p:ph idx="1"/>
          </p:nvPr>
        </p:nvSpPr>
        <p:spPr>
          <a:xfrm>
            <a:off x="425824" y="2061836"/>
            <a:ext cx="7181586" cy="4643764"/>
          </a:xfrm>
        </p:spPr>
        <p:txBody>
          <a:bodyPr>
            <a:noAutofit/>
          </a:bodyPr>
          <a:lstStyle/>
          <a:p>
            <a:r>
              <a:rPr lang="en-US" sz="2200" dirty="0"/>
              <a:t>Assign students to a group of three.  Each student should have two different colored pens. (Say, red and blue.)</a:t>
            </a:r>
          </a:p>
          <a:p>
            <a:r>
              <a:rPr lang="en-US" sz="2200" dirty="0"/>
              <a:t>Take a few moments to instruct students in the process of peer editing.</a:t>
            </a:r>
          </a:p>
          <a:p>
            <a:pPr lvl="1"/>
            <a:r>
              <a:rPr lang="en-US" sz="2200" dirty="0"/>
              <a:t>Trade papers.  Read and mark the papers using the red pen.</a:t>
            </a:r>
          </a:p>
          <a:p>
            <a:pPr lvl="1"/>
            <a:r>
              <a:rPr lang="en-US" sz="2200" dirty="0"/>
              <a:t>Pass papers to the second reader.  Read and mark the second paper using the blue pen.</a:t>
            </a:r>
          </a:p>
          <a:p>
            <a:pPr lvl="1"/>
            <a:r>
              <a:rPr lang="en-US" sz="2200" dirty="0"/>
              <a:t>Return the papers to the author.  Take a few moments to read through the marked copies.</a:t>
            </a:r>
          </a:p>
          <a:p>
            <a:r>
              <a:rPr lang="en-US" sz="2200" dirty="0"/>
              <a:t>Allow time for discussion.</a:t>
            </a:r>
          </a:p>
          <a:p>
            <a:r>
              <a:rPr lang="en-US" sz="2200" dirty="0"/>
              <a:t>The whole activity should take 30 minutes or less.</a:t>
            </a:r>
          </a:p>
        </p:txBody>
      </p:sp>
      <p:pic>
        <p:nvPicPr>
          <p:cNvPr id="9" name="Picture 8" descr="Student seated at table presenting on a tablet to two other students">
            <a:extLst>
              <a:ext uri="{FF2B5EF4-FFF2-40B4-BE49-F238E27FC236}">
                <a16:creationId xmlns:a16="http://schemas.microsoft.com/office/drawing/2014/main" id="{EFBC026B-0889-2000-025E-0C71A7CE8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810" y="2488651"/>
            <a:ext cx="3748062" cy="2464349"/>
          </a:xfrm>
          <a:prstGeom prst="rect">
            <a:avLst/>
          </a:prstGeom>
        </p:spPr>
      </p:pic>
      <p:sp>
        <p:nvSpPr>
          <p:cNvPr id="43" name="Freeform: Shape 1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129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Text&#10;&#10;Description automatically generated">
            <a:extLst>
              <a:ext uri="{FF2B5EF4-FFF2-40B4-BE49-F238E27FC236}">
                <a16:creationId xmlns:a16="http://schemas.microsoft.com/office/drawing/2014/main" id="{6B22F0F1-6831-6639-B733-882D7FA823E0}"/>
              </a:ext>
            </a:extLst>
          </p:cNvPr>
          <p:cNvPicPr>
            <a:picLocks noChangeAspect="1"/>
          </p:cNvPicPr>
          <p:nvPr/>
        </p:nvPicPr>
        <p:blipFill rotWithShape="1">
          <a:blip r:embed="rId2">
            <a:extLst>
              <a:ext uri="{28A0092B-C50C-407E-A947-70E740481C1C}">
                <a14:useLocalDpi xmlns:a14="http://schemas.microsoft.com/office/drawing/2010/main" val="0"/>
              </a:ext>
            </a:extLst>
          </a:blip>
          <a:srcRect t="434"/>
          <a:stretch/>
        </p:blipFill>
        <p:spPr>
          <a:xfrm>
            <a:off x="855947" y="804665"/>
            <a:ext cx="5841050" cy="5248670"/>
          </a:xfrm>
          <a:prstGeom prst="rect">
            <a:avLst/>
          </a:prstGeom>
          <a:effectLst/>
        </p:spPr>
      </p:pic>
      <p:sp>
        <p:nvSpPr>
          <p:cNvPr id="37" name="Content Placeholder 19">
            <a:extLst>
              <a:ext uri="{FF2B5EF4-FFF2-40B4-BE49-F238E27FC236}">
                <a16:creationId xmlns:a16="http://schemas.microsoft.com/office/drawing/2014/main" id="{C533D6F8-20DF-4356-CB2D-05944C6F05F9}"/>
              </a:ext>
            </a:extLst>
          </p:cNvPr>
          <p:cNvSpPr>
            <a:spLocks noGrp="1"/>
          </p:cNvSpPr>
          <p:nvPr>
            <p:ph idx="1"/>
          </p:nvPr>
        </p:nvSpPr>
        <p:spPr>
          <a:xfrm>
            <a:off x="8045753" y="2438401"/>
            <a:ext cx="3667036" cy="3779520"/>
          </a:xfrm>
        </p:spPr>
        <p:txBody>
          <a:bodyPr>
            <a:normAutofit/>
          </a:bodyPr>
          <a:lstStyle/>
          <a:p>
            <a:pPr marL="0" indent="0">
              <a:buNone/>
            </a:pPr>
            <a:r>
              <a:rPr lang="en-US" sz="5400" dirty="0"/>
              <a:t>Can you relate to this image?</a:t>
            </a:r>
          </a:p>
        </p:txBody>
      </p:sp>
    </p:spTree>
    <p:extLst>
      <p:ext uri="{BB962C8B-B14F-4D97-AF65-F5344CB8AC3E}">
        <p14:creationId xmlns:p14="http://schemas.microsoft.com/office/powerpoint/2010/main" val="36491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81CDF-002B-0853-4E9A-B899D5854417}"/>
              </a:ext>
            </a:extLst>
          </p:cNvPr>
          <p:cNvSpPr>
            <a:spLocks noGrp="1"/>
          </p:cNvSpPr>
          <p:nvPr>
            <p:ph type="title"/>
          </p:nvPr>
        </p:nvSpPr>
        <p:spPr>
          <a:xfrm>
            <a:off x="572493" y="238539"/>
            <a:ext cx="11018520" cy="1434415"/>
          </a:xfrm>
        </p:spPr>
        <p:txBody>
          <a:bodyPr anchor="b">
            <a:normAutofit/>
          </a:bodyPr>
          <a:lstStyle/>
          <a:p>
            <a:r>
              <a:rPr lang="en-US" sz="5400"/>
              <a:t>Option 2 for Student Review</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a:extLst>
              <a:ext uri="{FF2B5EF4-FFF2-40B4-BE49-F238E27FC236}">
                <a16:creationId xmlns:a16="http://schemas.microsoft.com/office/drawing/2014/main" id="{95A529A9-D4BC-CF2D-FD32-562B90E21FE5}"/>
              </a:ext>
            </a:extLst>
          </p:cNvPr>
          <p:cNvSpPr>
            <a:spLocks noGrp="1"/>
          </p:cNvSpPr>
          <p:nvPr>
            <p:ph idx="1"/>
          </p:nvPr>
        </p:nvSpPr>
        <p:spPr>
          <a:xfrm>
            <a:off x="572492" y="2071315"/>
            <a:ext cx="6971307" cy="4548145"/>
          </a:xfrm>
        </p:spPr>
        <p:txBody>
          <a:bodyPr anchor="t">
            <a:normAutofit fontScale="92500" lnSpcReduction="10000"/>
          </a:bodyPr>
          <a:lstStyle/>
          <a:p>
            <a:r>
              <a:rPr lang="en-US" sz="2600" dirty="0"/>
              <a:t>For a short paper, students could present the paper to the whole class, followed by group critique.  </a:t>
            </a:r>
          </a:p>
          <a:p>
            <a:pPr lvl="1"/>
            <a:r>
              <a:rPr lang="en-US" sz="2600" dirty="0"/>
              <a:t>Project the paper on the screen while the student reads it aloud.</a:t>
            </a:r>
          </a:p>
          <a:p>
            <a:pPr lvl="1"/>
            <a:r>
              <a:rPr lang="en-US" sz="2600" dirty="0"/>
              <a:t>Provide a few minutes for peers to comment.  Allow the student to annotate the projected paper as comments are made.</a:t>
            </a:r>
          </a:p>
          <a:p>
            <a:r>
              <a:rPr lang="en-US" sz="2600" dirty="0"/>
              <a:t>Group critique of writing will usually occupy the entire class period.  </a:t>
            </a:r>
          </a:p>
          <a:p>
            <a:pPr lvl="1"/>
            <a:r>
              <a:rPr lang="en-US" sz="2600" dirty="0"/>
              <a:t>If this is a large class, break up into groups of 5 to 10 students.  </a:t>
            </a:r>
          </a:p>
          <a:p>
            <a:pPr lvl="1"/>
            <a:r>
              <a:rPr lang="en-US" sz="2600" dirty="0"/>
              <a:t>Move between the groups to keep discussions on track.</a:t>
            </a:r>
          </a:p>
          <a:p>
            <a:endParaRPr lang="en-US" sz="1700" dirty="0"/>
          </a:p>
        </p:txBody>
      </p:sp>
      <p:pic>
        <p:nvPicPr>
          <p:cNvPr id="6" name="Picture 5" descr="Businesswoman giving presentation to coworkers">
            <a:extLst>
              <a:ext uri="{FF2B5EF4-FFF2-40B4-BE49-F238E27FC236}">
                <a16:creationId xmlns:a16="http://schemas.microsoft.com/office/drawing/2014/main" id="{B0DDCEFE-2816-DBE2-86D7-962767B71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425" r="10394" b="-2"/>
          <a:stretch/>
        </p:blipFill>
        <p:spPr>
          <a:xfrm>
            <a:off x="7675658" y="2093976"/>
            <a:ext cx="3941064" cy="4096512"/>
          </a:xfrm>
          <a:prstGeom prst="rect">
            <a:avLst/>
          </a:prstGeom>
        </p:spPr>
      </p:pic>
    </p:spTree>
    <p:extLst>
      <p:ext uri="{BB962C8B-B14F-4D97-AF65-F5344CB8AC3E}">
        <p14:creationId xmlns:p14="http://schemas.microsoft.com/office/powerpoint/2010/main" val="79270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dirty="0"/>
              <a:t>Option 3 for Student Review</a:t>
            </a:r>
          </a:p>
        </p:txBody>
      </p:sp>
      <p:sp>
        <p:nvSpPr>
          <p:cNvPr id="3" name="Content Placeholder 2"/>
          <p:cNvSpPr>
            <a:spLocks noGrp="1"/>
          </p:cNvSpPr>
          <p:nvPr>
            <p:ph idx="1"/>
          </p:nvPr>
        </p:nvSpPr>
        <p:spPr>
          <a:xfrm>
            <a:off x="4965431" y="2314807"/>
            <a:ext cx="6586489" cy="4466993"/>
          </a:xfrm>
        </p:spPr>
        <p:txBody>
          <a:bodyPr>
            <a:normAutofit/>
          </a:bodyPr>
          <a:lstStyle/>
          <a:p>
            <a:r>
              <a:rPr lang="en-US" sz="2200" dirty="0"/>
              <a:t>Peer editing can also occur outside of class.  </a:t>
            </a:r>
          </a:p>
          <a:p>
            <a:r>
              <a:rPr lang="en-US" sz="2200" dirty="0"/>
              <a:t>Groups of three schedule their own time to meet, or they can trade their papers via email.  However, some time in class will still have to be allotted to instruct students in this process.  </a:t>
            </a:r>
          </a:p>
          <a:p>
            <a:pPr lvl="1"/>
            <a:r>
              <a:rPr lang="en-US" sz="2200" dirty="0"/>
              <a:t>When peer editing occurs outside of your classroom, you’ll need to hold the students accountable for completing this task since you won’t see them at work.  </a:t>
            </a:r>
          </a:p>
          <a:p>
            <a:pPr lvl="1"/>
            <a:r>
              <a:rPr lang="en-US" sz="2200" dirty="0"/>
              <a:t>For example, you could ask to see the marked drafts at the next class period.  You don’t have to evaluate the students’ work, only record their completion of the task.</a:t>
            </a:r>
          </a:p>
        </p:txBody>
      </p:sp>
      <p:pic>
        <p:nvPicPr>
          <p:cNvPr id="9" name="Picture 8" descr="Photographer editing photos on desktop computer">
            <a:extLst>
              <a:ext uri="{FF2B5EF4-FFF2-40B4-BE49-F238E27FC236}">
                <a16:creationId xmlns:a16="http://schemas.microsoft.com/office/drawing/2014/main" id="{307F9023-6D20-07EB-FA9C-56D0B3D2A195}"/>
              </a:ext>
            </a:extLst>
          </p:cNvPr>
          <p:cNvPicPr>
            <a:picLocks noChangeAspect="1"/>
          </p:cNvPicPr>
          <p:nvPr/>
        </p:nvPicPr>
        <p:blipFill rotWithShape="1">
          <a:blip r:embed="rId2">
            <a:extLst>
              <a:ext uri="{28A0092B-C50C-407E-A947-70E740481C1C}">
                <a14:useLocalDpi xmlns:a14="http://schemas.microsoft.com/office/drawing/2010/main" val="0"/>
              </a:ext>
            </a:extLst>
          </a:blip>
          <a:srcRect l="33588" r="21292" b="-1"/>
          <a:stretch/>
        </p:blipFill>
        <p:spPr>
          <a:xfrm flipH="1">
            <a:off x="-6927" y="-6927"/>
            <a:ext cx="4889409"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48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D643F6-9574-0A69-9067-336D2F74427D}"/>
              </a:ext>
            </a:extLst>
          </p:cNvPr>
          <p:cNvSpPr>
            <a:spLocks noGrp="1"/>
          </p:cNvSpPr>
          <p:nvPr>
            <p:ph type="title"/>
          </p:nvPr>
        </p:nvSpPr>
        <p:spPr>
          <a:xfrm>
            <a:off x="4965430" y="629268"/>
            <a:ext cx="7226550" cy="1286160"/>
          </a:xfrm>
        </p:spPr>
        <p:txBody>
          <a:bodyPr anchor="b">
            <a:normAutofit/>
          </a:bodyPr>
          <a:lstStyle/>
          <a:p>
            <a:r>
              <a:rPr lang="en-US" sz="3600" dirty="0"/>
              <a:t>More Options for Student Review</a:t>
            </a:r>
          </a:p>
        </p:txBody>
      </p:sp>
      <p:sp>
        <p:nvSpPr>
          <p:cNvPr id="7" name="Content Placeholder 3">
            <a:extLst>
              <a:ext uri="{FF2B5EF4-FFF2-40B4-BE49-F238E27FC236}">
                <a16:creationId xmlns:a16="http://schemas.microsoft.com/office/drawing/2014/main" id="{5DC1C49A-B9EB-CD20-8B06-052A1C7AD751}"/>
              </a:ext>
            </a:extLst>
          </p:cNvPr>
          <p:cNvSpPr>
            <a:spLocks noGrp="1"/>
          </p:cNvSpPr>
          <p:nvPr>
            <p:ph idx="1"/>
          </p:nvPr>
        </p:nvSpPr>
        <p:spPr>
          <a:xfrm>
            <a:off x="4965431" y="2438400"/>
            <a:ext cx="6586489" cy="3785419"/>
          </a:xfrm>
        </p:spPr>
        <p:txBody>
          <a:bodyPr>
            <a:normAutofit/>
          </a:bodyPr>
          <a:lstStyle/>
          <a:p>
            <a:r>
              <a:rPr lang="en-US" sz="2400" dirty="0"/>
              <a:t>Option 4:  </a:t>
            </a:r>
          </a:p>
          <a:p>
            <a:pPr lvl="1"/>
            <a:r>
              <a:rPr lang="en-US" dirty="0"/>
              <a:t>Students can work with the Writing Center, providing proof of this interaction.</a:t>
            </a:r>
          </a:p>
          <a:p>
            <a:endParaRPr lang="en-US" sz="2400" dirty="0"/>
          </a:p>
          <a:p>
            <a:r>
              <a:rPr lang="en-US" sz="2400" dirty="0"/>
              <a:t>Option 5: </a:t>
            </a:r>
          </a:p>
          <a:p>
            <a:pPr lvl="1"/>
            <a:r>
              <a:rPr lang="en-US" dirty="0"/>
              <a:t>Students can find their own proofreading and editing partner, providing proof of this interaction. (This is the last choice due to potential unreliability of the selected editor.)</a:t>
            </a:r>
          </a:p>
        </p:txBody>
      </p:sp>
      <p:pic>
        <p:nvPicPr>
          <p:cNvPr id="9" name="Picture 8" descr="Young students studying together">
            <a:extLst>
              <a:ext uri="{FF2B5EF4-FFF2-40B4-BE49-F238E27FC236}">
                <a16:creationId xmlns:a16="http://schemas.microsoft.com/office/drawing/2014/main" id="{0F437080-BCC1-B45D-430B-3458B2841D48}"/>
              </a:ext>
            </a:extLst>
          </p:cNvPr>
          <p:cNvPicPr>
            <a:picLocks noChangeAspect="1"/>
          </p:cNvPicPr>
          <p:nvPr/>
        </p:nvPicPr>
        <p:blipFill rotWithShape="1">
          <a:blip r:embed="rId2">
            <a:extLst>
              <a:ext uri="{28A0092B-C50C-407E-A947-70E740481C1C}">
                <a14:useLocalDpi xmlns:a14="http://schemas.microsoft.com/office/drawing/2010/main" val="0"/>
              </a:ext>
            </a:extLst>
          </a:blip>
          <a:srcRect l="27400" r="27481"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770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8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Incorporating Writing into Instruction 1</a:t>
            </a:r>
          </a:p>
        </p:txBody>
      </p:sp>
      <p:sp>
        <p:nvSpPr>
          <p:cNvPr id="2" name="Content Placeholder 1">
            <a:extLst>
              <a:ext uri="{FF2B5EF4-FFF2-40B4-BE49-F238E27FC236}">
                <a16:creationId xmlns:a16="http://schemas.microsoft.com/office/drawing/2014/main" id="{D2D4D524-A815-95A9-9677-EEEB951A8BB8}"/>
              </a:ext>
            </a:extLst>
          </p:cNvPr>
          <p:cNvSpPr>
            <a:spLocks noGrp="1"/>
          </p:cNvSpPr>
          <p:nvPr>
            <p:ph idx="1"/>
          </p:nvPr>
        </p:nvSpPr>
        <p:spPr/>
        <p:txBody>
          <a:bodyPr>
            <a:normAutofit/>
          </a:bodyPr>
          <a:lstStyle/>
          <a:p>
            <a:pPr lvl="0"/>
            <a:r>
              <a:rPr lang="en-US" dirty="0"/>
              <a:t>Provide students with </a:t>
            </a:r>
            <a:r>
              <a:rPr lang="en-US" b="1" dirty="0"/>
              <a:t>examples of good and bad writing </a:t>
            </a:r>
            <a:r>
              <a:rPr lang="en-US" dirty="0"/>
              <a:t>throughout your course.  This could be a brief 5-minute opening exercise for a given class period, or it could occupy an hour or more.</a:t>
            </a:r>
          </a:p>
          <a:p>
            <a:pPr lvl="0"/>
            <a:r>
              <a:rPr lang="en-US" dirty="0"/>
              <a:t>Assign </a:t>
            </a:r>
            <a:r>
              <a:rPr lang="en-US" b="1" dirty="0"/>
              <a:t>readings that demonstrate good writing within your discipline</a:t>
            </a:r>
            <a:r>
              <a:rPr lang="en-US" dirty="0"/>
              <a:t>, such as articles from professional journals.</a:t>
            </a:r>
          </a:p>
          <a:p>
            <a:pPr lvl="0"/>
            <a:r>
              <a:rPr lang="en-US" b="1" dirty="0"/>
              <a:t>Begin the class period with a short </a:t>
            </a:r>
            <a:r>
              <a:rPr lang="en-US" dirty="0"/>
              <a:t>(one paragraph) </a:t>
            </a:r>
            <a:r>
              <a:rPr lang="en-US" b="1" dirty="0"/>
              <a:t>example</a:t>
            </a:r>
            <a:r>
              <a:rPr lang="en-US" dirty="0"/>
              <a:t>, discussing why it’s a good or bad example of disciplinary writing.</a:t>
            </a:r>
          </a:p>
        </p:txBody>
      </p:sp>
      <p:pic>
        <p:nvPicPr>
          <p:cNvPr id="4" name="Graphic 3" descr="Pen with solid fill">
            <a:extLst>
              <a:ext uri="{FF2B5EF4-FFF2-40B4-BE49-F238E27FC236}">
                <a16:creationId xmlns:a16="http://schemas.microsoft.com/office/drawing/2014/main" id="{C2CFF94E-029F-6AB4-26CD-3AEB76A78F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742744">
            <a:off x="3520652" y="3215852"/>
            <a:ext cx="4865630" cy="4865630"/>
          </a:xfrm>
          <a:prstGeom prst="rect">
            <a:avLst/>
          </a:prstGeom>
        </p:spPr>
      </p:pic>
    </p:spTree>
    <p:extLst>
      <p:ext uri="{BB962C8B-B14F-4D97-AF65-F5344CB8AC3E}">
        <p14:creationId xmlns:p14="http://schemas.microsoft.com/office/powerpoint/2010/main" val="182749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BD25-14D1-DE2C-8913-0602EF57A4AB}"/>
              </a:ext>
            </a:extLst>
          </p:cNvPr>
          <p:cNvSpPr>
            <a:spLocks noGrp="1"/>
          </p:cNvSpPr>
          <p:nvPr>
            <p:ph type="title"/>
          </p:nvPr>
        </p:nvSpPr>
        <p:spPr>
          <a:xfrm>
            <a:off x="960100" y="978102"/>
            <a:ext cx="10588434" cy="1062644"/>
          </a:xfrm>
        </p:spPr>
        <p:txBody>
          <a:bodyPr anchor="b">
            <a:normAutofit/>
          </a:bodyPr>
          <a:lstStyle/>
          <a:p>
            <a:r>
              <a:rPr lang="en-US" dirty="0"/>
              <a:t>Incorporating Writing into Instruction 2</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lassroom with solid fill">
            <a:extLst>
              <a:ext uri="{FF2B5EF4-FFF2-40B4-BE49-F238E27FC236}">
                <a16:creationId xmlns:a16="http://schemas.microsoft.com/office/drawing/2014/main" id="{EFC7B34F-4646-3369-7C7B-E5690A596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3C2C1406-8DE9-F587-7907-A0814B7130AD}"/>
              </a:ext>
            </a:extLst>
          </p:cNvPr>
          <p:cNvSpPr>
            <a:spLocks noGrp="1"/>
          </p:cNvSpPr>
          <p:nvPr>
            <p:ph idx="1"/>
          </p:nvPr>
        </p:nvSpPr>
        <p:spPr>
          <a:xfrm>
            <a:off x="4890467" y="2489329"/>
            <a:ext cx="6282169" cy="4190998"/>
          </a:xfrm>
        </p:spPr>
        <p:txBody>
          <a:bodyPr>
            <a:normAutofit/>
          </a:bodyPr>
          <a:lstStyle/>
          <a:p>
            <a:pPr lvl="0"/>
            <a:r>
              <a:rPr lang="en-US" sz="2400" dirty="0"/>
              <a:t>Cull and anonymize </a:t>
            </a:r>
            <a:r>
              <a:rPr lang="en-US" sz="2400" b="1" dirty="0"/>
              <a:t>examples from students’ papers</a:t>
            </a:r>
            <a:r>
              <a:rPr lang="en-US" sz="2400" dirty="0"/>
              <a:t>, (preferably not from the same section of your course – try not to embarrass anyone) and use these </a:t>
            </a:r>
            <a:r>
              <a:rPr lang="en-US" sz="2400" b="1" dirty="0"/>
              <a:t>to begin a conversation about the strengths or weaknesses of those examples</a:t>
            </a:r>
            <a:r>
              <a:rPr lang="en-US" sz="2400" dirty="0"/>
              <a:t>.</a:t>
            </a:r>
          </a:p>
          <a:p>
            <a:pPr lvl="0"/>
            <a:r>
              <a:rPr lang="en-US" sz="2400" b="1" dirty="0"/>
              <a:t>Teach your writing expectations explicitly</a:t>
            </a:r>
            <a:r>
              <a:rPr lang="en-US" sz="2400" dirty="0"/>
              <a:t>.  Never presume students already know what you want them to do.  Don’t presume they possess the background knowledge you think they should have acquired prior to entering your classroom.</a:t>
            </a:r>
          </a:p>
          <a:p>
            <a:endParaRPr lang="en-US" sz="2000" dirty="0"/>
          </a:p>
        </p:txBody>
      </p:sp>
    </p:spTree>
    <p:extLst>
      <p:ext uri="{BB962C8B-B14F-4D97-AF65-F5344CB8AC3E}">
        <p14:creationId xmlns:p14="http://schemas.microsoft.com/office/powerpoint/2010/main" val="405963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US" dirty="0"/>
              <a:t>Incorporating Writing into Instruction 3</a:t>
            </a:r>
          </a:p>
        </p:txBody>
      </p:sp>
      <p:cxnSp>
        <p:nvCxnSpPr>
          <p:cNvPr id="7"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Teacher with solid fill">
            <a:extLst>
              <a:ext uri="{FF2B5EF4-FFF2-40B4-BE49-F238E27FC236}">
                <a16:creationId xmlns:a16="http://schemas.microsoft.com/office/drawing/2014/main" id="{5E5EB8C7-A809-41FB-2E2B-6C19394858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5581" y="2500463"/>
            <a:ext cx="3290733" cy="3290733"/>
          </a:xfrm>
          <a:prstGeom prst="rect">
            <a:avLst/>
          </a:prstGeom>
        </p:spPr>
      </p:pic>
      <p:sp>
        <p:nvSpPr>
          <p:cNvPr id="3" name="Content Placeholder 2"/>
          <p:cNvSpPr>
            <a:spLocks noGrp="1"/>
          </p:cNvSpPr>
          <p:nvPr>
            <p:ph idx="1"/>
          </p:nvPr>
        </p:nvSpPr>
        <p:spPr>
          <a:xfrm>
            <a:off x="960100" y="2356647"/>
            <a:ext cx="7269500" cy="4044152"/>
          </a:xfrm>
        </p:spPr>
        <p:txBody>
          <a:bodyPr>
            <a:noAutofit/>
          </a:bodyPr>
          <a:lstStyle/>
          <a:p>
            <a:r>
              <a:rPr lang="en-US" sz="2400" dirty="0"/>
              <a:t>If you require students to use </a:t>
            </a:r>
            <a:r>
              <a:rPr lang="en-US" sz="2400" b="1" dirty="0"/>
              <a:t>disciplinary vocabulary</a:t>
            </a:r>
            <a:r>
              <a:rPr lang="en-US" sz="2400" dirty="0"/>
              <a:t>, provide them with a </a:t>
            </a:r>
            <a:r>
              <a:rPr lang="en-US" sz="2400" b="1" dirty="0"/>
              <a:t>glossary of terms you expect them to know</a:t>
            </a:r>
            <a:r>
              <a:rPr lang="en-US" sz="2400" dirty="0"/>
              <a:t>.  Quiz them on these terms.  Use them in your lectures.  Provide incentives for using them in written work.</a:t>
            </a:r>
          </a:p>
          <a:p>
            <a:r>
              <a:rPr lang="en-US" sz="2400" dirty="0"/>
              <a:t>At the time a writing project is assigned, </a:t>
            </a:r>
            <a:r>
              <a:rPr lang="en-US" sz="2400" b="1" dirty="0"/>
              <a:t>provide students with a rubric, checklist, or grading schema</a:t>
            </a:r>
            <a:r>
              <a:rPr lang="en-US" sz="2400" dirty="0"/>
              <a:t>.  Review these expectations with students when you explain the project itself. Provide good and bad examples of student work to illustrate what you want them to do.  </a:t>
            </a:r>
            <a:r>
              <a:rPr lang="en-US" sz="2400" b="1" dirty="0"/>
              <a:t>Teach what success looks like to you</a:t>
            </a:r>
            <a:r>
              <a:rPr lang="en-US" sz="2400" dirty="0"/>
              <a:t>.</a:t>
            </a:r>
          </a:p>
          <a:p>
            <a:endParaRPr lang="en-US" sz="2400" dirty="0"/>
          </a:p>
        </p:txBody>
      </p:sp>
    </p:spTree>
    <p:extLst>
      <p:ext uri="{BB962C8B-B14F-4D97-AF65-F5344CB8AC3E}">
        <p14:creationId xmlns:p14="http://schemas.microsoft.com/office/powerpoint/2010/main" val="152273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F37A-745A-1154-8135-E4070ACE9013}"/>
              </a:ext>
            </a:extLst>
          </p:cNvPr>
          <p:cNvSpPr>
            <a:spLocks noGrp="1"/>
          </p:cNvSpPr>
          <p:nvPr>
            <p:ph type="title"/>
          </p:nvPr>
        </p:nvSpPr>
        <p:spPr>
          <a:xfrm>
            <a:off x="960100" y="978102"/>
            <a:ext cx="10588434" cy="1062644"/>
          </a:xfrm>
        </p:spPr>
        <p:txBody>
          <a:bodyPr anchor="b">
            <a:normAutofit/>
          </a:bodyPr>
          <a:lstStyle/>
          <a:p>
            <a:r>
              <a:rPr lang="en-US" dirty="0"/>
              <a:t>Incorporating Writing into Instruction 4</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Desk outline">
            <a:extLst>
              <a:ext uri="{FF2B5EF4-FFF2-40B4-BE49-F238E27FC236}">
                <a16:creationId xmlns:a16="http://schemas.microsoft.com/office/drawing/2014/main" id="{267282E8-953A-E2FD-C5B7-4779546CF0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260" y="2908853"/>
            <a:ext cx="2928114" cy="2928114"/>
          </a:xfrm>
          <a:prstGeom prst="rect">
            <a:avLst/>
          </a:prstGeom>
        </p:spPr>
      </p:pic>
      <p:sp>
        <p:nvSpPr>
          <p:cNvPr id="3" name="Content Placeholder 2">
            <a:extLst>
              <a:ext uri="{FF2B5EF4-FFF2-40B4-BE49-F238E27FC236}">
                <a16:creationId xmlns:a16="http://schemas.microsoft.com/office/drawing/2014/main" id="{12C632CA-6F23-E375-BC9D-27B3039D1DE8}"/>
              </a:ext>
            </a:extLst>
          </p:cNvPr>
          <p:cNvSpPr>
            <a:spLocks noGrp="1"/>
          </p:cNvSpPr>
          <p:nvPr>
            <p:ph idx="1"/>
          </p:nvPr>
        </p:nvSpPr>
        <p:spPr>
          <a:xfrm>
            <a:off x="4261320" y="2489329"/>
            <a:ext cx="7092480" cy="4140070"/>
          </a:xfrm>
        </p:spPr>
        <p:txBody>
          <a:bodyPr>
            <a:normAutofit/>
          </a:bodyPr>
          <a:lstStyle/>
          <a:p>
            <a:r>
              <a:rPr lang="en-US" sz="2400" b="1" dirty="0"/>
              <a:t>Teach</a:t>
            </a:r>
            <a:r>
              <a:rPr lang="en-US" sz="2400" dirty="0"/>
              <a:t> students about the </a:t>
            </a:r>
            <a:r>
              <a:rPr lang="en-US" sz="2400" b="1" dirty="0"/>
              <a:t>types of research sources appropriate to your discipline</a:t>
            </a:r>
            <a:r>
              <a:rPr lang="en-US" sz="2400" dirty="0"/>
              <a:t>.  Ensure students know which sources are unacceptable and why.  </a:t>
            </a:r>
          </a:p>
          <a:p>
            <a:r>
              <a:rPr lang="en-US" sz="2400" dirty="0"/>
              <a:t>Teach students about the </a:t>
            </a:r>
            <a:r>
              <a:rPr lang="en-US" sz="2400" b="1" dirty="0"/>
              <a:t>style guide </a:t>
            </a:r>
            <a:r>
              <a:rPr lang="en-US" sz="2400" dirty="0"/>
              <a:t>you expect them to use (MLA,  APA, Chicago, etc.).  </a:t>
            </a:r>
          </a:p>
          <a:p>
            <a:r>
              <a:rPr lang="en-US" sz="2400" dirty="0"/>
              <a:t>Provide </a:t>
            </a:r>
            <a:r>
              <a:rPr lang="en-US" sz="2400" b="1" dirty="0"/>
              <a:t>resources for quick reference to common tasks</a:t>
            </a:r>
            <a:r>
              <a:rPr lang="en-US" sz="2400" dirty="0"/>
              <a:t> (ex: correct header and page numbers; how to cite a work of art).  </a:t>
            </a:r>
          </a:p>
          <a:p>
            <a:r>
              <a:rPr lang="en-US" sz="2400" dirty="0"/>
              <a:t>Provide </a:t>
            </a:r>
            <a:r>
              <a:rPr lang="en-US" sz="2400" b="1" dirty="0"/>
              <a:t>examples </a:t>
            </a:r>
            <a:r>
              <a:rPr lang="en-US" sz="2400" dirty="0"/>
              <a:t>of correctly-formatted papers for student reference.  </a:t>
            </a:r>
          </a:p>
          <a:p>
            <a:pPr marL="0" indent="0">
              <a:buNone/>
            </a:pPr>
            <a:endParaRPr lang="en-US" sz="1700" dirty="0"/>
          </a:p>
        </p:txBody>
      </p:sp>
    </p:spTree>
    <p:extLst>
      <p:ext uri="{BB962C8B-B14F-4D97-AF65-F5344CB8AC3E}">
        <p14:creationId xmlns:p14="http://schemas.microsoft.com/office/powerpoint/2010/main" val="3975570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US" dirty="0"/>
              <a:t>Food for Thought</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Smiling office workers in meeting">
            <a:extLst>
              <a:ext uri="{FF2B5EF4-FFF2-40B4-BE49-F238E27FC236}">
                <a16:creationId xmlns:a16="http://schemas.microsoft.com/office/drawing/2014/main" id="{AC8F82D2-AEEF-2D12-72F5-417903EBFB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23" y="2811104"/>
            <a:ext cx="3779616" cy="2522893"/>
          </a:xfrm>
          <a:prstGeom prst="rect">
            <a:avLst/>
          </a:prstGeom>
        </p:spPr>
      </p:pic>
      <p:sp>
        <p:nvSpPr>
          <p:cNvPr id="3" name="Content Placeholder 2"/>
          <p:cNvSpPr>
            <a:spLocks noGrp="1"/>
          </p:cNvSpPr>
          <p:nvPr>
            <p:ph idx="1"/>
          </p:nvPr>
        </p:nvSpPr>
        <p:spPr>
          <a:xfrm>
            <a:off x="5029200" y="2511690"/>
            <a:ext cx="6282169" cy="3946964"/>
          </a:xfrm>
        </p:spPr>
        <p:txBody>
          <a:bodyPr>
            <a:noAutofit/>
          </a:bodyPr>
          <a:lstStyle/>
          <a:p>
            <a:pPr lvl="0"/>
            <a:r>
              <a:rPr lang="en-US" sz="3200" dirty="0">
                <a:highlight>
                  <a:srgbClr val="FFFF00"/>
                </a:highlight>
              </a:rPr>
              <a:t>The more pages you assign students to write, the more pages you will have to grade.</a:t>
            </a:r>
            <a:r>
              <a:rPr lang="en-US" sz="3200" dirty="0"/>
              <a:t> </a:t>
            </a:r>
          </a:p>
          <a:p>
            <a:pPr lvl="0"/>
            <a:r>
              <a:rPr lang="en-US" sz="3200" dirty="0"/>
              <a:t> Keep assignments reasonable and manageable for both your students and yourself.</a:t>
            </a:r>
          </a:p>
        </p:txBody>
      </p:sp>
    </p:spTree>
    <p:extLst>
      <p:ext uri="{BB962C8B-B14F-4D97-AF65-F5344CB8AC3E}">
        <p14:creationId xmlns:p14="http://schemas.microsoft.com/office/powerpoint/2010/main" val="374328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Your Turn</a:t>
            </a:r>
          </a:p>
        </p:txBody>
      </p:sp>
      <p:sp>
        <p:nvSpPr>
          <p:cNvPr id="3" name="Content Placeholder 2"/>
          <p:cNvSpPr>
            <a:spLocks noGrp="1"/>
          </p:cNvSpPr>
          <p:nvPr>
            <p:ph idx="1"/>
          </p:nvPr>
        </p:nvSpPr>
        <p:spPr>
          <a:xfrm>
            <a:off x="4965431" y="2438400"/>
            <a:ext cx="6586489" cy="3785419"/>
          </a:xfrm>
        </p:spPr>
        <p:txBody>
          <a:bodyPr>
            <a:normAutofit lnSpcReduction="10000"/>
          </a:bodyPr>
          <a:lstStyle/>
          <a:p>
            <a:r>
              <a:rPr lang="en-US" sz="2400" dirty="0"/>
              <a:t>Now that you’ve considered the importance of writing to learn and writing to communicate, take another look at the plans you’ve developed for your course.  </a:t>
            </a:r>
          </a:p>
          <a:p>
            <a:r>
              <a:rPr lang="en-US" sz="2400" dirty="0"/>
              <a:t>If you can’t answer “yes” to the questions on the next slide, consider revising your course plans in order to include writing as learning and as assessment.  </a:t>
            </a:r>
          </a:p>
          <a:p>
            <a:r>
              <a:rPr lang="en-US" sz="2400" dirty="0"/>
              <a:t>Not only is this a best practice in instruction – it prepares your students to be proficient and professional communicators in your discipline.</a:t>
            </a:r>
          </a:p>
          <a:p>
            <a:endParaRPr lang="en-US" sz="2000" dirty="0"/>
          </a:p>
        </p:txBody>
      </p:sp>
      <p:pic>
        <p:nvPicPr>
          <p:cNvPr id="5" name="Picture 4" descr="Businessman using digital tablet in office window">
            <a:extLst>
              <a:ext uri="{FF2B5EF4-FFF2-40B4-BE49-F238E27FC236}">
                <a16:creationId xmlns:a16="http://schemas.microsoft.com/office/drawing/2014/main" id="{B3405084-B95E-9397-0601-F815C65DEF21}"/>
              </a:ext>
            </a:extLst>
          </p:cNvPr>
          <p:cNvPicPr>
            <a:picLocks noChangeAspect="1"/>
          </p:cNvPicPr>
          <p:nvPr/>
        </p:nvPicPr>
        <p:blipFill rotWithShape="1">
          <a:blip r:embed="rId2">
            <a:extLst>
              <a:ext uri="{28A0092B-C50C-407E-A947-70E740481C1C}">
                <a14:useLocalDpi xmlns:a14="http://schemas.microsoft.com/office/drawing/2010/main" val="0"/>
              </a:ext>
            </a:extLst>
          </a:blip>
          <a:srcRect l="44435" r="10445" b="-1"/>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1745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7793E3-0FA0-6561-7E9B-D8D0B284E8D2}"/>
              </a:ext>
            </a:extLst>
          </p:cNvPr>
          <p:cNvSpPr txBox="1"/>
          <p:nvPr/>
        </p:nvSpPr>
        <p:spPr>
          <a:xfrm>
            <a:off x="228600" y="6260642"/>
            <a:ext cx="1100397" cy="369332"/>
          </a:xfrm>
          <a:prstGeom prst="rect">
            <a:avLst/>
          </a:prstGeom>
          <a:solidFill>
            <a:schemeClr val="accent1">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 128</a:t>
            </a:r>
          </a:p>
        </p:txBody>
      </p:sp>
    </p:spTree>
    <p:extLst>
      <p:ext uri="{BB962C8B-B14F-4D97-AF65-F5344CB8AC3E}">
        <p14:creationId xmlns:p14="http://schemas.microsoft.com/office/powerpoint/2010/main" val="399459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0CA9-3315-328A-7161-29A86102F181}"/>
              </a:ext>
            </a:extLst>
          </p:cNvPr>
          <p:cNvSpPr>
            <a:spLocks noGrp="1"/>
          </p:cNvSpPr>
          <p:nvPr>
            <p:ph type="title"/>
          </p:nvPr>
        </p:nvSpPr>
        <p:spPr>
          <a:xfrm>
            <a:off x="960100" y="978102"/>
            <a:ext cx="10588434" cy="1062644"/>
          </a:xfrm>
        </p:spPr>
        <p:txBody>
          <a:bodyPr anchor="b">
            <a:normAutofit/>
          </a:bodyPr>
          <a:lstStyle/>
          <a:p>
            <a:r>
              <a:rPr lang="en-US" dirty="0"/>
              <a:t>Questions</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Question Mark with solid fill">
            <a:extLst>
              <a:ext uri="{FF2B5EF4-FFF2-40B4-BE49-F238E27FC236}">
                <a16:creationId xmlns:a16="http://schemas.microsoft.com/office/drawing/2014/main" id="{B58AD3B4-DC84-FD38-9993-E958C5B597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819400"/>
            <a:ext cx="2928114" cy="2928114"/>
          </a:xfrm>
          <a:prstGeom prst="rect">
            <a:avLst/>
          </a:prstGeom>
        </p:spPr>
      </p:pic>
      <p:sp>
        <p:nvSpPr>
          <p:cNvPr id="3" name="Content Placeholder 2">
            <a:extLst>
              <a:ext uri="{FF2B5EF4-FFF2-40B4-BE49-F238E27FC236}">
                <a16:creationId xmlns:a16="http://schemas.microsoft.com/office/drawing/2014/main" id="{1E933B1D-A4F2-7876-C7F2-EE67E464077A}"/>
              </a:ext>
            </a:extLst>
          </p:cNvPr>
          <p:cNvSpPr>
            <a:spLocks noGrp="1"/>
          </p:cNvSpPr>
          <p:nvPr>
            <p:ph idx="1"/>
          </p:nvPr>
        </p:nvSpPr>
        <p:spPr>
          <a:xfrm>
            <a:off x="3357186" y="2489329"/>
            <a:ext cx="7815450" cy="3946964"/>
          </a:xfrm>
        </p:spPr>
        <p:txBody>
          <a:bodyPr>
            <a:noAutofit/>
          </a:bodyPr>
          <a:lstStyle/>
          <a:p>
            <a:r>
              <a:rPr lang="en-US" sz="2400" dirty="0"/>
              <a:t>Could you add lessons including writing-to-learn activities to your course?</a:t>
            </a:r>
          </a:p>
          <a:p>
            <a:r>
              <a:rPr lang="en-US" sz="2400" dirty="0"/>
              <a:t>Can you identify any written assignments where you could schedule opportunities for individual feedback prior to students’ submission of the final paper or project?</a:t>
            </a:r>
          </a:p>
          <a:p>
            <a:r>
              <a:rPr lang="en-US" sz="2400" dirty="0"/>
              <a:t>Have you included direct instruction in the norms of written communication in your discipline, including key terminology, vocabulary, preferred style guides, and resource materials?</a:t>
            </a:r>
          </a:p>
          <a:p>
            <a:r>
              <a:rPr lang="en-US" sz="2400" dirty="0"/>
              <a:t>Have you built in opportunities for students to read and analyze professional writing in your discipline?</a:t>
            </a:r>
          </a:p>
          <a:p>
            <a:endParaRPr lang="en-US" sz="2200" dirty="0"/>
          </a:p>
        </p:txBody>
      </p:sp>
    </p:spTree>
    <p:extLst>
      <p:ext uri="{BB962C8B-B14F-4D97-AF65-F5344CB8AC3E}">
        <p14:creationId xmlns:p14="http://schemas.microsoft.com/office/powerpoint/2010/main" val="3810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Effective Communication</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F096F53-7CBC-0F82-592F-5F23549F811D}"/>
              </a:ext>
            </a:extLst>
          </p:cNvPr>
          <p:cNvSpPr>
            <a:spLocks noGrp="1"/>
          </p:cNvSpPr>
          <p:nvPr>
            <p:ph idx="1"/>
          </p:nvPr>
        </p:nvSpPr>
        <p:spPr>
          <a:xfrm>
            <a:off x="572493" y="2071316"/>
            <a:ext cx="6713552" cy="4119172"/>
          </a:xfrm>
        </p:spPr>
        <p:txBody>
          <a:bodyPr anchor="t">
            <a:normAutofit/>
          </a:bodyPr>
          <a:lstStyle/>
          <a:p>
            <a:pPr lvl="0"/>
            <a:r>
              <a:rPr lang="en-US" sz="2200" dirty="0"/>
              <a:t>Why should faculty add writing objectives to their courses? </a:t>
            </a:r>
          </a:p>
          <a:p>
            <a:pPr lvl="1"/>
            <a:r>
              <a:rPr lang="en-US" sz="2200" dirty="0"/>
              <a:t>To improve students’ abilities to engage in theoretical, philosophical, and practical discussions within a specific disciplinary context.  </a:t>
            </a:r>
          </a:p>
          <a:p>
            <a:pPr lvl="1"/>
            <a:r>
              <a:rPr lang="en-US" sz="2200" dirty="0"/>
              <a:t>To help students become proficient in the discourse of our fields.  </a:t>
            </a:r>
          </a:p>
          <a:p>
            <a:pPr lvl="1"/>
            <a:r>
              <a:rPr lang="en-US" sz="2200" dirty="0"/>
              <a:t>To ensure that student can write and speak coherently about their academic practice.</a:t>
            </a:r>
          </a:p>
          <a:p>
            <a:pPr lvl="1"/>
            <a:r>
              <a:rPr lang="en-US" sz="2200" dirty="0"/>
              <a:t>To prepare students to make substantive intellectual contributions to the profession. </a:t>
            </a:r>
          </a:p>
        </p:txBody>
      </p:sp>
      <p:pic>
        <p:nvPicPr>
          <p:cNvPr id="8" name="Picture 7" descr="Woman writing on notebook">
            <a:extLst>
              <a:ext uri="{FF2B5EF4-FFF2-40B4-BE49-F238E27FC236}">
                <a16:creationId xmlns:a16="http://schemas.microsoft.com/office/drawing/2014/main" id="{2CE2F780-2FC9-0CB6-87D0-2885D91285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078" r="2706" b="2"/>
          <a:stretch/>
        </p:blipFill>
        <p:spPr>
          <a:xfrm>
            <a:off x="7675658" y="2093976"/>
            <a:ext cx="3941064" cy="4096512"/>
          </a:xfrm>
          <a:prstGeom prst="rect">
            <a:avLst/>
          </a:prstGeom>
        </p:spPr>
      </p:pic>
    </p:spTree>
    <p:extLst>
      <p:ext uri="{BB962C8B-B14F-4D97-AF65-F5344CB8AC3E}">
        <p14:creationId xmlns:p14="http://schemas.microsoft.com/office/powerpoint/2010/main" val="2063255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D420-016B-E13A-AE25-7F9A0BF50673}"/>
              </a:ext>
            </a:extLst>
          </p:cNvPr>
          <p:cNvSpPr>
            <a:spLocks noGrp="1"/>
          </p:cNvSpPr>
          <p:nvPr>
            <p:ph type="title"/>
          </p:nvPr>
        </p:nvSpPr>
        <p:spPr>
          <a:xfrm>
            <a:off x="960100" y="978102"/>
            <a:ext cx="10588434" cy="1062644"/>
          </a:xfrm>
        </p:spPr>
        <p:txBody>
          <a:bodyPr anchor="b">
            <a:normAutofit/>
          </a:bodyPr>
          <a:lstStyle/>
          <a:p>
            <a:r>
              <a:rPr lang="en-US" sz="3400"/>
              <a:t>Topic 5 Task: </a:t>
            </a:r>
            <a:br>
              <a:rPr lang="en-US" sz="3400"/>
            </a:br>
            <a:r>
              <a:rPr lang="en-US" sz="3400"/>
              <a:t>Incorporating Writing to Your Course</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Pencil with solid fill">
            <a:extLst>
              <a:ext uri="{FF2B5EF4-FFF2-40B4-BE49-F238E27FC236}">
                <a16:creationId xmlns:a16="http://schemas.microsoft.com/office/drawing/2014/main" id="{85F36337-6942-7461-331B-73714F35C4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F9E54F25-0146-ACC7-54EF-66A8CA649BE4}"/>
              </a:ext>
            </a:extLst>
          </p:cNvPr>
          <p:cNvSpPr>
            <a:spLocks noGrp="1"/>
          </p:cNvSpPr>
          <p:nvPr>
            <p:ph idx="1"/>
          </p:nvPr>
        </p:nvSpPr>
        <p:spPr>
          <a:xfrm>
            <a:off x="4955354" y="2682433"/>
            <a:ext cx="6282169" cy="3870764"/>
          </a:xfrm>
        </p:spPr>
        <p:txBody>
          <a:bodyPr>
            <a:noAutofit/>
          </a:bodyPr>
          <a:lstStyle/>
          <a:p>
            <a:r>
              <a:rPr lang="en-US" sz="2200" dirty="0"/>
              <a:t>Look at the Topic 3 Worksheet where you aligned assessments with objectives and outcomes.</a:t>
            </a:r>
          </a:p>
          <a:p>
            <a:r>
              <a:rPr lang="en-US" sz="2200" dirty="0"/>
              <a:t>Do any of your planned assessments involve writing?</a:t>
            </a:r>
          </a:p>
          <a:p>
            <a:r>
              <a:rPr lang="en-US" sz="2200" dirty="0"/>
              <a:t>Are they (or could they become) formative, allowing for review, critique, and revision?</a:t>
            </a:r>
          </a:p>
          <a:p>
            <a:r>
              <a:rPr lang="en-US" sz="2200" dirty="0"/>
              <a:t>Take 15 minutes to look at your list and discuss the possibilities with a partner.</a:t>
            </a:r>
          </a:p>
          <a:p>
            <a:r>
              <a:rPr lang="en-US" sz="2200" dirty="0"/>
              <a:t>The Topic 5 Worksheet provides a workspace where you can explore ideas about incorporating writing into your course.</a:t>
            </a:r>
          </a:p>
        </p:txBody>
      </p:sp>
    </p:spTree>
    <p:extLst>
      <p:ext uri="{BB962C8B-B14F-4D97-AF65-F5344CB8AC3E}">
        <p14:creationId xmlns:p14="http://schemas.microsoft.com/office/powerpoint/2010/main" val="311613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in Every Course</a:t>
            </a:r>
          </a:p>
        </p:txBody>
      </p:sp>
      <p:sp>
        <p:nvSpPr>
          <p:cNvPr id="3" name="Content Placeholder 2"/>
          <p:cNvSpPr>
            <a:spLocks noGrp="1"/>
          </p:cNvSpPr>
          <p:nvPr>
            <p:ph idx="1"/>
          </p:nvPr>
        </p:nvSpPr>
        <p:spPr>
          <a:xfrm>
            <a:off x="838200" y="1909304"/>
            <a:ext cx="10515600" cy="4351338"/>
          </a:xfrm>
        </p:spPr>
        <p:txBody>
          <a:bodyPr>
            <a:normAutofit lnSpcReduction="10000"/>
          </a:bodyPr>
          <a:lstStyle/>
          <a:p>
            <a:r>
              <a:rPr lang="en-US" dirty="0"/>
              <a:t>Every course can incorporate meaningful writing assignments that allow your students to acquire the skills for professional written communication.</a:t>
            </a:r>
          </a:p>
          <a:p>
            <a:pPr lvl="1"/>
            <a:endParaRPr lang="en-US" dirty="0"/>
          </a:p>
          <a:p>
            <a:pPr lvl="1"/>
            <a:r>
              <a:rPr lang="en-US" dirty="0"/>
              <a:t>Writing should be integrated throughout the course and tied to the course’s outcomes and objectives.</a:t>
            </a:r>
          </a:p>
          <a:p>
            <a:pPr lvl="1"/>
            <a:endParaRPr lang="en-US" dirty="0"/>
          </a:p>
          <a:p>
            <a:pPr lvl="1"/>
            <a:r>
              <a:rPr lang="en-US" dirty="0"/>
              <a:t>Instructors should provide substantial feedback on students’ writing, allowing revision in response to that feedback.</a:t>
            </a:r>
          </a:p>
          <a:p>
            <a:pPr lvl="1"/>
            <a:endParaRPr lang="en-US" dirty="0"/>
          </a:p>
          <a:p>
            <a:pPr lvl="1"/>
            <a:r>
              <a:rPr lang="en-US" dirty="0"/>
              <a:t>Explicit instruction in the modes and expectations for writing within your discipline should be integral to the course.</a:t>
            </a:r>
          </a:p>
          <a:p>
            <a:endParaRPr lang="en-US" dirty="0"/>
          </a:p>
        </p:txBody>
      </p:sp>
      <p:pic>
        <p:nvPicPr>
          <p:cNvPr id="7" name="Graphic 6" descr="Pen with solid fill">
            <a:extLst>
              <a:ext uri="{FF2B5EF4-FFF2-40B4-BE49-F238E27FC236}">
                <a16:creationId xmlns:a16="http://schemas.microsoft.com/office/drawing/2014/main" id="{76A5B848-2539-E80C-278C-C17D757B04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666874">
            <a:off x="7321881" y="-460165"/>
            <a:ext cx="2976140" cy="2976140"/>
          </a:xfrm>
          <a:prstGeom prst="rect">
            <a:avLst/>
          </a:prstGeom>
        </p:spPr>
      </p:pic>
    </p:spTree>
    <p:extLst>
      <p:ext uri="{BB962C8B-B14F-4D97-AF65-F5344CB8AC3E}">
        <p14:creationId xmlns:p14="http://schemas.microsoft.com/office/powerpoint/2010/main" val="270710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“My students can’t write.”</a:t>
            </a:r>
          </a:p>
        </p:txBody>
      </p:sp>
      <p:sp>
        <p:nvSpPr>
          <p:cNvPr id="22" name="Content Placeholder 2"/>
          <p:cNvSpPr>
            <a:spLocks noGrp="1"/>
          </p:cNvSpPr>
          <p:nvPr>
            <p:ph idx="1"/>
          </p:nvPr>
        </p:nvSpPr>
        <p:spPr>
          <a:xfrm>
            <a:off x="1045028" y="3017522"/>
            <a:ext cx="9941319" cy="3124658"/>
          </a:xfrm>
        </p:spPr>
        <p:txBody>
          <a:bodyPr anchor="ctr">
            <a:noAutofit/>
          </a:bodyPr>
          <a:lstStyle/>
          <a:p>
            <a:r>
              <a:rPr lang="en-US" sz="2200" dirty="0"/>
              <a:t>We know that students take writing courses as part of their undergraduate general education requirements, so we presume that our students how to write.  </a:t>
            </a:r>
          </a:p>
          <a:p>
            <a:r>
              <a:rPr lang="en-US" sz="2200" dirty="0"/>
              <a:t>Why, then, do we frequently observe that our students fail to write appropriately within our disciplines?  </a:t>
            </a:r>
          </a:p>
          <a:p>
            <a:r>
              <a:rPr lang="en-US" sz="2200" dirty="0"/>
              <a:t>First students tend to compartmentalize their learning, seeing writing as something occurring in an English class but not necessarily as intrinsic to their other courses.  </a:t>
            </a:r>
          </a:p>
          <a:p>
            <a:r>
              <a:rPr lang="en-US" sz="2200" dirty="0"/>
              <a:t>Many courses do not ask students to write very much, so students might encounter their first substantial disciplinary writing task only near the end of their undergraduate experience or even in graduate school.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84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2499360"/>
          </a:xfrm>
        </p:spPr>
        <p:txBody>
          <a:bodyPr>
            <a:normAutofit/>
          </a:bodyPr>
          <a:lstStyle/>
          <a:p>
            <a:r>
              <a:rPr lang="en-US" sz="5400" dirty="0"/>
              <a:t>Disciplinary Context</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0"/>
            <a:ext cx="6224335" cy="6077309"/>
          </a:xfrm>
        </p:spPr>
        <p:txBody>
          <a:bodyPr anchor="ctr">
            <a:normAutofit/>
          </a:bodyPr>
          <a:lstStyle/>
          <a:p>
            <a:r>
              <a:rPr lang="en-US" sz="2200" dirty="0"/>
              <a:t>Next, every discipline has its own expectations for professional-grade written communication.  This goes beyond the choice of APA, MLA or Chicago style guides.  </a:t>
            </a:r>
          </a:p>
          <a:p>
            <a:r>
              <a:rPr lang="en-US" sz="2200" dirty="0"/>
              <a:t>The vocabulary we use, the way we construct an argument, whether we use or avoid personal pronouns, whether passive language is acceptable or anathema – all these factors and more shape our written communications within specific disciplines.  </a:t>
            </a:r>
          </a:p>
          <a:p>
            <a:r>
              <a:rPr lang="en-US" sz="2200" dirty="0"/>
              <a:t>Students rarely become proficient in writing within these norms without receiving direct instruction and frequent opportunities for practice.  </a:t>
            </a:r>
          </a:p>
          <a:p>
            <a:r>
              <a:rPr lang="en-US" sz="2200" dirty="0"/>
              <a:t>Further, they must learn that writing is essential to all professions.  Part of becoming a philosopher is learning how to write like a philosopher, just as much as learning how to be a scholar of Latin requires learning how to read and write in Latin.</a:t>
            </a:r>
          </a:p>
        </p:txBody>
      </p:sp>
      <p:pic>
        <p:nvPicPr>
          <p:cNvPr id="23" name="Graphic 22" descr="Laptop with solid fill">
            <a:extLst>
              <a:ext uri="{FF2B5EF4-FFF2-40B4-BE49-F238E27FC236}">
                <a16:creationId xmlns:a16="http://schemas.microsoft.com/office/drawing/2014/main" id="{9A4AAFE3-3D72-7593-BC0A-3F8307191B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7809" y="2844187"/>
            <a:ext cx="2590800" cy="2590800"/>
          </a:xfrm>
          <a:prstGeom prst="rect">
            <a:avLst/>
          </a:prstGeom>
        </p:spPr>
      </p:pic>
    </p:spTree>
    <p:extLst>
      <p:ext uri="{BB962C8B-B14F-4D97-AF65-F5344CB8AC3E}">
        <p14:creationId xmlns:p14="http://schemas.microsoft.com/office/powerpoint/2010/main" val="315957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4600"/>
              <a:t>Writing to Learn / Writing to Communicate</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2" y="2071315"/>
            <a:ext cx="7047507" cy="4548145"/>
          </a:xfrm>
        </p:spPr>
        <p:txBody>
          <a:bodyPr anchor="t">
            <a:normAutofit/>
          </a:bodyPr>
          <a:lstStyle/>
          <a:p>
            <a:r>
              <a:rPr lang="en-US" sz="2200" dirty="0"/>
              <a:t>Within an educational context, writing serves two purposes: instruction and communication, which we can understand as “writing-to-learn” and “writing-to-communicate.”  </a:t>
            </a:r>
          </a:p>
          <a:p>
            <a:r>
              <a:rPr lang="en-US" sz="2200" dirty="0"/>
              <a:t>In </a:t>
            </a:r>
            <a:r>
              <a:rPr lang="en-US" sz="2200" i="1" dirty="0"/>
              <a:t>Teaching Writing Across the Curriculum </a:t>
            </a:r>
            <a:r>
              <a:rPr lang="en-US" sz="2200" dirty="0"/>
              <a:t>(2006) Art Young said writing-to-learn gives students “an opportunity to explain the matter to themselves” whereas writing-to-communicate “challenges the student to explain the matter to others.”  </a:t>
            </a:r>
          </a:p>
          <a:p>
            <a:r>
              <a:rPr lang="en-US" sz="2200" dirty="0"/>
              <a:t>These two purposes are closely linked, but they are neither binary nor dualistic.  They merely represent two different purposes for writing.</a:t>
            </a:r>
          </a:p>
          <a:p>
            <a:endParaRPr lang="en-US" sz="1700" dirty="0"/>
          </a:p>
        </p:txBody>
      </p:sp>
      <p:pic>
        <p:nvPicPr>
          <p:cNvPr id="7" name="Picture 6" descr="Office worker with coffee mug at desk">
            <a:extLst>
              <a:ext uri="{FF2B5EF4-FFF2-40B4-BE49-F238E27FC236}">
                <a16:creationId xmlns:a16="http://schemas.microsoft.com/office/drawing/2014/main" id="{9B524D1F-6CFA-61A2-E7A4-3621FE0737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80" r="31704" b="2"/>
          <a:stretch/>
        </p:blipFill>
        <p:spPr>
          <a:xfrm>
            <a:off x="7675658" y="2093976"/>
            <a:ext cx="3941064" cy="4096512"/>
          </a:xfrm>
          <a:prstGeom prst="rect">
            <a:avLst/>
          </a:prstGeom>
        </p:spPr>
      </p:pic>
    </p:spTree>
    <p:extLst>
      <p:ext uri="{BB962C8B-B14F-4D97-AF65-F5344CB8AC3E}">
        <p14:creationId xmlns:p14="http://schemas.microsoft.com/office/powerpoint/2010/main" val="406493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7566126"/>
              </p:ext>
            </p:extLst>
          </p:nvPr>
        </p:nvGraphicFramePr>
        <p:xfrm>
          <a:off x="742222" y="128469"/>
          <a:ext cx="10498802" cy="6553444"/>
        </p:xfrm>
        <a:graphic>
          <a:graphicData uri="http://schemas.openxmlformats.org/drawingml/2006/table">
            <a:tbl>
              <a:tblPr firstRow="1" firstCol="1" bandRow="1">
                <a:tableStyleId>{69012ECD-51FC-41F1-AA8D-1B2483CD663E}</a:tableStyleId>
              </a:tblPr>
              <a:tblGrid>
                <a:gridCol w="5249401">
                  <a:extLst>
                    <a:ext uri="{9D8B030D-6E8A-4147-A177-3AD203B41FA5}">
                      <a16:colId xmlns:a16="http://schemas.microsoft.com/office/drawing/2014/main" val="20000"/>
                    </a:ext>
                  </a:extLst>
                </a:gridCol>
                <a:gridCol w="5249401">
                  <a:extLst>
                    <a:ext uri="{9D8B030D-6E8A-4147-A177-3AD203B41FA5}">
                      <a16:colId xmlns:a16="http://schemas.microsoft.com/office/drawing/2014/main" val="20001"/>
                    </a:ext>
                  </a:extLst>
                </a:gridCol>
              </a:tblGrid>
              <a:tr h="465566">
                <a:tc>
                  <a:txBody>
                    <a:bodyPr/>
                    <a:lstStyle/>
                    <a:p>
                      <a:pPr marL="0" marR="0" algn="ctr">
                        <a:lnSpc>
                          <a:spcPct val="150000"/>
                        </a:lnSpc>
                        <a:spcBef>
                          <a:spcPts val="0"/>
                        </a:spcBef>
                        <a:spcAft>
                          <a:spcPts val="0"/>
                        </a:spcAft>
                      </a:pPr>
                      <a:r>
                        <a:rPr lang="en-US" sz="2400" dirty="0">
                          <a:effectLst/>
                        </a:rPr>
                        <a:t>Writing to Learn</a:t>
                      </a:r>
                      <a:endParaRPr lang="en-US" sz="2400" dirty="0">
                        <a:effectLst/>
                        <a:latin typeface="Rockwell"/>
                        <a:ea typeface="Rockwell"/>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Writing to Communicate</a:t>
                      </a:r>
                      <a:endParaRPr lang="en-US" sz="2400" dirty="0">
                        <a:effectLst/>
                        <a:latin typeface="Rockwell"/>
                        <a:ea typeface="Rockwell"/>
                        <a:cs typeface="Times New Roman"/>
                      </a:endParaRPr>
                    </a:p>
                  </a:txBody>
                  <a:tcPr marL="68580" marR="68580" marT="0" marB="0"/>
                </a:tc>
                <a:extLst>
                  <a:ext uri="{0D108BD9-81ED-4DB2-BD59-A6C34878D82A}">
                    <a16:rowId xmlns:a16="http://schemas.microsoft.com/office/drawing/2014/main" val="10000"/>
                  </a:ext>
                </a:extLst>
              </a:tr>
              <a:tr h="465566">
                <a:tc>
                  <a:txBody>
                    <a:bodyPr/>
                    <a:lstStyle/>
                    <a:p>
                      <a:pPr marL="0" marR="0" algn="ctr">
                        <a:lnSpc>
                          <a:spcPct val="150000"/>
                        </a:lnSpc>
                        <a:spcBef>
                          <a:spcPts val="0"/>
                        </a:spcBef>
                        <a:spcAft>
                          <a:spcPts val="0"/>
                        </a:spcAft>
                      </a:pPr>
                      <a:r>
                        <a:rPr lang="en-US" sz="2400" b="0" dirty="0">
                          <a:effectLst/>
                        </a:rPr>
                        <a:t>Discovery thinking</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dirty="0">
                          <a:effectLst/>
                        </a:rPr>
                        <a:t>Critical thinking</a:t>
                      </a:r>
                      <a:endParaRPr lang="en-US" sz="2400" dirty="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1"/>
                  </a:ext>
                </a:extLst>
              </a:tr>
              <a:tr h="465566">
                <a:tc>
                  <a:txBody>
                    <a:bodyPr/>
                    <a:lstStyle/>
                    <a:p>
                      <a:pPr marL="0" marR="0" algn="ctr">
                        <a:lnSpc>
                          <a:spcPct val="150000"/>
                        </a:lnSpc>
                        <a:spcBef>
                          <a:spcPts val="0"/>
                        </a:spcBef>
                        <a:spcAft>
                          <a:spcPts val="0"/>
                        </a:spcAft>
                      </a:pPr>
                      <a:r>
                        <a:rPr lang="en-US" sz="2400" b="0" dirty="0">
                          <a:effectLst/>
                        </a:rPr>
                        <a:t>Invention </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dirty="0">
                          <a:effectLst/>
                        </a:rPr>
                        <a:t>Revision: crafted, clarified</a:t>
                      </a:r>
                      <a:endParaRPr lang="en-US" sz="2400" dirty="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2"/>
                  </a:ext>
                </a:extLst>
              </a:tr>
              <a:tr h="465566">
                <a:tc>
                  <a:txBody>
                    <a:bodyPr/>
                    <a:lstStyle/>
                    <a:p>
                      <a:pPr marL="0" marR="0" algn="ctr">
                        <a:lnSpc>
                          <a:spcPct val="150000"/>
                        </a:lnSpc>
                        <a:spcBef>
                          <a:spcPts val="0"/>
                        </a:spcBef>
                        <a:spcAft>
                          <a:spcPts val="0"/>
                        </a:spcAft>
                      </a:pPr>
                      <a:r>
                        <a:rPr lang="en-US" sz="2400" b="0" dirty="0">
                          <a:effectLst/>
                        </a:rPr>
                        <a:t>Writer-based (explain to oneself)</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a:effectLst/>
                        </a:rPr>
                        <a:t>Reader-based prose (explain to others)</a:t>
                      </a:r>
                      <a:endParaRPr lang="en-US" sz="240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3"/>
                  </a:ext>
                </a:extLst>
              </a:tr>
              <a:tr h="465566">
                <a:tc>
                  <a:txBody>
                    <a:bodyPr/>
                    <a:lstStyle/>
                    <a:p>
                      <a:pPr marL="0" marR="0" algn="ctr">
                        <a:lnSpc>
                          <a:spcPct val="150000"/>
                        </a:lnSpc>
                        <a:spcBef>
                          <a:spcPts val="0"/>
                        </a:spcBef>
                        <a:spcAft>
                          <a:spcPts val="0"/>
                        </a:spcAft>
                      </a:pPr>
                      <a:r>
                        <a:rPr lang="en-US" sz="2400" b="0" dirty="0">
                          <a:effectLst/>
                        </a:rPr>
                        <a:t>Audience: self and trusted others</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a:effectLst/>
                        </a:rPr>
                        <a:t>Audience: distant</a:t>
                      </a:r>
                      <a:endParaRPr lang="en-US" sz="240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4"/>
                  </a:ext>
                </a:extLst>
              </a:tr>
              <a:tr h="465566">
                <a:tc>
                  <a:txBody>
                    <a:bodyPr/>
                    <a:lstStyle/>
                    <a:p>
                      <a:pPr marL="0" marR="0" algn="ctr">
                        <a:lnSpc>
                          <a:spcPct val="150000"/>
                        </a:lnSpc>
                        <a:spcBef>
                          <a:spcPts val="0"/>
                        </a:spcBef>
                        <a:spcAft>
                          <a:spcPts val="0"/>
                        </a:spcAft>
                      </a:pPr>
                      <a:r>
                        <a:rPr lang="en-US" sz="2400" b="0" dirty="0">
                          <a:effectLst/>
                        </a:rPr>
                        <a:t>Creative </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a:effectLst/>
                        </a:rPr>
                        <a:t>Analytic </a:t>
                      </a:r>
                      <a:endParaRPr lang="en-US" sz="240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5"/>
                  </a:ext>
                </a:extLst>
              </a:tr>
              <a:tr h="465566">
                <a:tc>
                  <a:txBody>
                    <a:bodyPr/>
                    <a:lstStyle/>
                    <a:p>
                      <a:pPr marL="0" marR="0" algn="ctr">
                        <a:lnSpc>
                          <a:spcPct val="150000"/>
                        </a:lnSpc>
                        <a:spcBef>
                          <a:spcPts val="0"/>
                        </a:spcBef>
                        <a:spcAft>
                          <a:spcPts val="0"/>
                        </a:spcAft>
                      </a:pPr>
                      <a:r>
                        <a:rPr lang="en-US" sz="2400" b="0" dirty="0">
                          <a:effectLst/>
                        </a:rPr>
                        <a:t>Personal language in social community</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dirty="0">
                          <a:effectLst/>
                        </a:rPr>
                        <a:t>Formal language of discourse community</a:t>
                      </a:r>
                      <a:endParaRPr lang="en-US" sz="2400" dirty="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6"/>
                  </a:ext>
                </a:extLst>
              </a:tr>
              <a:tr h="465566">
                <a:tc>
                  <a:txBody>
                    <a:bodyPr/>
                    <a:lstStyle/>
                    <a:p>
                      <a:pPr marL="0" marR="0" algn="ctr">
                        <a:lnSpc>
                          <a:spcPct val="150000"/>
                        </a:lnSpc>
                        <a:spcBef>
                          <a:spcPts val="0"/>
                        </a:spcBef>
                        <a:spcAft>
                          <a:spcPts val="0"/>
                        </a:spcAft>
                      </a:pPr>
                      <a:r>
                        <a:rPr lang="en-US" sz="2400" b="0" dirty="0">
                          <a:effectLst/>
                        </a:rPr>
                        <a:t>Teacher as facilitator</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a:effectLst/>
                        </a:rPr>
                        <a:t>Teacher as professional</a:t>
                      </a:r>
                      <a:endParaRPr lang="en-US" sz="240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7"/>
                  </a:ext>
                </a:extLst>
              </a:tr>
              <a:tr h="774012">
                <a:tc>
                  <a:txBody>
                    <a:bodyPr/>
                    <a:lstStyle/>
                    <a:p>
                      <a:pPr marL="0" marR="0" algn="ctr">
                        <a:lnSpc>
                          <a:spcPct val="115000"/>
                        </a:lnSpc>
                        <a:spcBef>
                          <a:spcPts val="0"/>
                        </a:spcBef>
                        <a:spcAft>
                          <a:spcPts val="0"/>
                        </a:spcAft>
                      </a:pPr>
                      <a:r>
                        <a:rPr lang="en-US" sz="2400" b="0" dirty="0">
                          <a:effectLst/>
                        </a:rPr>
                        <a:t>Personal integration of knowledge (subjective)</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dirty="0">
                          <a:effectLst/>
                        </a:rPr>
                        <a:t>Contextual knowledge (objective)</a:t>
                      </a:r>
                      <a:endParaRPr lang="en-US" sz="2400" dirty="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8"/>
                  </a:ext>
                </a:extLst>
              </a:tr>
              <a:tr h="865243">
                <a:tc>
                  <a:txBody>
                    <a:bodyPr/>
                    <a:lstStyle/>
                    <a:p>
                      <a:pPr marL="0" marR="0" algn="ctr">
                        <a:lnSpc>
                          <a:spcPct val="115000"/>
                        </a:lnSpc>
                        <a:spcBef>
                          <a:spcPts val="0"/>
                        </a:spcBef>
                        <a:spcAft>
                          <a:spcPts val="0"/>
                        </a:spcAft>
                      </a:pPr>
                      <a:r>
                        <a:rPr lang="en-US" sz="2400" b="0" dirty="0">
                          <a:effectLst/>
                        </a:rPr>
                        <a:t>Forms: journals, field notes, </a:t>
                      </a:r>
                    </a:p>
                    <a:p>
                      <a:pPr marL="0" marR="0" algn="ctr">
                        <a:lnSpc>
                          <a:spcPct val="150000"/>
                        </a:lnSpc>
                        <a:spcBef>
                          <a:spcPts val="0"/>
                        </a:spcBef>
                        <a:spcAft>
                          <a:spcPts val="0"/>
                        </a:spcAft>
                      </a:pPr>
                      <a:r>
                        <a:rPr lang="en-US" sz="2400" b="0" dirty="0">
                          <a:effectLst/>
                        </a:rPr>
                        <a:t>rough drafts, blogs</a:t>
                      </a:r>
                      <a:endParaRPr lang="en-US" sz="2400" b="0" dirty="0">
                        <a:effectLst/>
                        <a:latin typeface="Rockwell"/>
                        <a:ea typeface="Rockwell"/>
                        <a:cs typeface="Times New Roman"/>
                      </a:endParaRPr>
                    </a:p>
                  </a:txBody>
                  <a:tcPr marL="68580" marR="68580" marT="0" marB="0">
                    <a:solidFill>
                      <a:schemeClr val="accent2">
                        <a:lumMod val="60000"/>
                        <a:lumOff val="40000"/>
                      </a:schemeClr>
                    </a:solidFill>
                  </a:tcPr>
                </a:tc>
                <a:tc>
                  <a:txBody>
                    <a:bodyPr/>
                    <a:lstStyle/>
                    <a:p>
                      <a:pPr marL="0" marR="0" algn="ctr">
                        <a:lnSpc>
                          <a:spcPct val="115000"/>
                        </a:lnSpc>
                        <a:spcBef>
                          <a:spcPts val="0"/>
                        </a:spcBef>
                        <a:spcAft>
                          <a:spcPts val="0"/>
                        </a:spcAft>
                      </a:pPr>
                      <a:r>
                        <a:rPr lang="en-US" sz="2400" dirty="0">
                          <a:effectLst/>
                        </a:rPr>
                        <a:t>Forms: essays, reports, business letters, </a:t>
                      </a:r>
                    </a:p>
                    <a:p>
                      <a:pPr marL="0" marR="0" algn="ctr">
                        <a:lnSpc>
                          <a:spcPct val="115000"/>
                        </a:lnSpc>
                        <a:spcBef>
                          <a:spcPts val="0"/>
                        </a:spcBef>
                        <a:spcAft>
                          <a:spcPts val="0"/>
                        </a:spcAft>
                      </a:pPr>
                      <a:r>
                        <a:rPr lang="en-US" sz="2400" dirty="0">
                          <a:effectLst/>
                        </a:rPr>
                        <a:t>web publications</a:t>
                      </a:r>
                      <a:endParaRPr lang="en-US" sz="2400" dirty="0">
                        <a:effectLst/>
                        <a:latin typeface="Rockwell"/>
                        <a:ea typeface="Rockwell"/>
                        <a:cs typeface="Times New Roman"/>
                      </a:endParaRPr>
                    </a:p>
                  </a:txBody>
                  <a:tcPr marL="68580" marR="68580" marT="0" marB="0">
                    <a:solidFill>
                      <a:schemeClr val="accent4">
                        <a:lumMod val="40000"/>
                        <a:lumOff val="60000"/>
                      </a:schemeClr>
                    </a:solidFill>
                  </a:tcPr>
                </a:tc>
                <a:extLst>
                  <a:ext uri="{0D108BD9-81ED-4DB2-BD59-A6C34878D82A}">
                    <a16:rowId xmlns:a16="http://schemas.microsoft.com/office/drawing/2014/main" val="10009"/>
                  </a:ext>
                </a:extLst>
              </a:tr>
              <a:tr h="908548">
                <a:tc gridSpan="2">
                  <a:txBody>
                    <a:bodyPr/>
                    <a:lstStyle/>
                    <a:p>
                      <a:pPr marL="0" marR="0" algn="ctr">
                        <a:lnSpc>
                          <a:spcPct val="150000"/>
                        </a:lnSpc>
                        <a:spcBef>
                          <a:spcPts val="0"/>
                        </a:spcBef>
                        <a:spcAft>
                          <a:spcPts val="0"/>
                        </a:spcAft>
                      </a:pPr>
                      <a:r>
                        <a:rPr lang="en-US" sz="2400" dirty="0">
                          <a:effectLst/>
                        </a:rPr>
                        <a:t>Discovery and critical understanding</a:t>
                      </a:r>
                      <a:endParaRPr lang="en-US" sz="2400" dirty="0">
                        <a:effectLst/>
                        <a:latin typeface="Rockwell"/>
                        <a:ea typeface="Rockwell"/>
                        <a:cs typeface="Times New Roman"/>
                      </a:endParaRPr>
                    </a:p>
                  </a:txBody>
                  <a:tcPr marL="68580" marR="68580" marT="0" marB="0">
                    <a:solidFill>
                      <a:schemeClr val="accent3">
                        <a:lumMod val="60000"/>
                        <a:lumOff val="40000"/>
                      </a:schemeClr>
                    </a:solidFill>
                  </a:tcPr>
                </a:tc>
                <a:tc hMerge="1">
                  <a:txBody>
                    <a:bodyPr/>
                    <a:lstStyle/>
                    <a:p>
                      <a:endParaRPr lang="en-US" dirty="0"/>
                    </a:p>
                  </a:txBody>
                  <a:tcPr/>
                </a:tc>
                <a:extLst>
                  <a:ext uri="{0D108BD9-81ED-4DB2-BD59-A6C34878D82A}">
                    <a16:rowId xmlns:a16="http://schemas.microsoft.com/office/drawing/2014/main" val="10010"/>
                  </a:ext>
                </a:extLst>
              </a:tr>
            </a:tbl>
          </a:graphicData>
        </a:graphic>
      </p:graphicFrame>
      <p:cxnSp>
        <p:nvCxnSpPr>
          <p:cNvPr id="5" name="Straight Arrow Connector 4"/>
          <p:cNvCxnSpPr/>
          <p:nvPr/>
        </p:nvCxnSpPr>
        <p:spPr>
          <a:xfrm>
            <a:off x="4930776" y="8112125"/>
            <a:ext cx="765175" cy="250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8278813" y="8112125"/>
            <a:ext cx="971550" cy="250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32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47013" cy="1434415"/>
          </a:xfrm>
        </p:spPr>
        <p:txBody>
          <a:bodyPr anchor="b">
            <a:normAutofit/>
          </a:bodyPr>
          <a:lstStyle/>
          <a:p>
            <a:r>
              <a:rPr lang="en-US" sz="5400"/>
              <a:t>Writing to Learn – Strategy 1</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 writing in planner">
            <a:extLst>
              <a:ext uri="{FF2B5EF4-FFF2-40B4-BE49-F238E27FC236}">
                <a16:creationId xmlns:a16="http://schemas.microsoft.com/office/drawing/2014/main" id="{F0040091-F5BF-9644-B3BF-A71C71BF82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066" r="11018"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idx="1"/>
          </p:nvPr>
        </p:nvSpPr>
        <p:spPr>
          <a:xfrm>
            <a:off x="4905955" y="2071316"/>
            <a:ext cx="6713552" cy="4114800"/>
          </a:xfrm>
        </p:spPr>
        <p:txBody>
          <a:bodyPr anchor="t">
            <a:normAutofit/>
          </a:bodyPr>
          <a:lstStyle/>
          <a:p>
            <a:pPr lvl="0"/>
            <a:r>
              <a:rPr lang="en-US" sz="2200" dirty="0"/>
              <a:t>Require students to keep a journal of their readings throughout the course, assessing it periodically.  </a:t>
            </a:r>
          </a:p>
          <a:p>
            <a:pPr lvl="1"/>
            <a:r>
              <a:rPr lang="en-US" sz="2200" dirty="0"/>
              <a:t>It’s not necessary to read every word of the journal.</a:t>
            </a:r>
          </a:p>
          <a:p>
            <a:pPr lvl="1"/>
            <a:r>
              <a:rPr lang="en-US" sz="2200" dirty="0"/>
              <a:t>Don’t mark student’s errors in spelling or language mechanics.  </a:t>
            </a:r>
          </a:p>
          <a:p>
            <a:pPr lvl="1"/>
            <a:r>
              <a:rPr lang="en-US" sz="2200" dirty="0"/>
              <a:t>Ask students to flag a given number of entries they’d like for you to read closely, then provide feedback on just those selections.  </a:t>
            </a:r>
          </a:p>
          <a:p>
            <a:pPr lvl="1"/>
            <a:r>
              <a:rPr lang="en-US" sz="2200" dirty="0"/>
              <a:t>Spot-check the rest of the journal to make sure students have met expectations for the number and type of entries.</a:t>
            </a:r>
          </a:p>
          <a:p>
            <a:pPr lvl="0"/>
            <a:endParaRPr lang="en-US" sz="2200" dirty="0"/>
          </a:p>
        </p:txBody>
      </p:sp>
    </p:spTree>
    <p:extLst>
      <p:ext uri="{BB962C8B-B14F-4D97-AF65-F5344CB8AC3E}">
        <p14:creationId xmlns:p14="http://schemas.microsoft.com/office/powerpoint/2010/main" val="372421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TotalTime>
  <Words>2564</Words>
  <Application>Microsoft Office PowerPoint</Application>
  <PresentationFormat>Widescreen</PresentationFormat>
  <Paragraphs>169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Rockwell</vt:lpstr>
      <vt:lpstr>Office Theme</vt:lpstr>
      <vt:lpstr>Topic 5: Incorporating Writing into Your Course</vt:lpstr>
      <vt:lpstr>PowerPoint Presentation</vt:lpstr>
      <vt:lpstr>Effective Communication</vt:lpstr>
      <vt:lpstr>Writing in Every Course</vt:lpstr>
      <vt:lpstr>“My students can’t write.”</vt:lpstr>
      <vt:lpstr>Disciplinary Context</vt:lpstr>
      <vt:lpstr>Writing to Learn / Writing to Communicate</vt:lpstr>
      <vt:lpstr>PowerPoint Presentation</vt:lpstr>
      <vt:lpstr>Writing to Learn – Strategy 1</vt:lpstr>
      <vt:lpstr>Writing to Learn – Strategy 2</vt:lpstr>
      <vt:lpstr>Writing in Every Field</vt:lpstr>
      <vt:lpstr>Make it Meaningful</vt:lpstr>
      <vt:lpstr>Professional Communication</vt:lpstr>
      <vt:lpstr>Using the Syllabus</vt:lpstr>
      <vt:lpstr>Feedback is Crucial</vt:lpstr>
      <vt:lpstr>Proofreading versus Editing</vt:lpstr>
      <vt:lpstr>Suggestions for Proofreading</vt:lpstr>
      <vt:lpstr>More about Feedback</vt:lpstr>
      <vt:lpstr>Option 1 for Student Review</vt:lpstr>
      <vt:lpstr>Option 2 for Student Review</vt:lpstr>
      <vt:lpstr>Option 3 for Student Review</vt:lpstr>
      <vt:lpstr>More Options for Student Review</vt:lpstr>
      <vt:lpstr>Incorporating Writing into Instruction 1</vt:lpstr>
      <vt:lpstr>Incorporating Writing into Instruction 2</vt:lpstr>
      <vt:lpstr>Incorporating Writing into Instruction 3</vt:lpstr>
      <vt:lpstr>Incorporating Writing into Instruction 4</vt:lpstr>
      <vt:lpstr>Food for Thought</vt:lpstr>
      <vt:lpstr>Your Turn</vt:lpstr>
      <vt:lpstr>Questions</vt:lpstr>
      <vt:lpstr>Topic 5 Task:  Incorporating Writing to Your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With the End in MInd</dc:title>
  <dc:creator>Bruce Mackh</dc:creator>
  <cp:lastModifiedBy>Bruce Mackh</cp:lastModifiedBy>
  <cp:revision>28</cp:revision>
  <dcterms:created xsi:type="dcterms:W3CDTF">2017-03-19T23:27:17Z</dcterms:created>
  <dcterms:modified xsi:type="dcterms:W3CDTF">2022-11-16T23:28:04Z</dcterms:modified>
</cp:coreProperties>
</file>