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3"/>
    <p:sldMasterId id="2147483666" r:id="rId4"/>
    <p:sldMasterId id="2147483670" r:id="rId5"/>
    <p:sldMasterId id="2147483674" r:id="rId6"/>
    <p:sldMasterId id="2147483678" r:id="rId7"/>
    <p:sldMasterId id="2147483682" r:id="rId8"/>
    <p:sldMasterId id="2147483697" r:id="rId9"/>
    <p:sldMasterId id="2147483685" r:id="rId10"/>
  </p:sldMasterIdLst>
  <p:notesMasterIdLst>
    <p:notesMasterId r:id="rId12"/>
  </p:notesMasterIdLst>
  <p:sldIdLst>
    <p:sldId id="304" r:id="rId11"/>
  </p:sldIdLst>
  <p:sldSz cx="9144000" cy="5143500" type="screen16x9"/>
  <p:notesSz cx="7023100" cy="93091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5"/>
    <p:restoredTop sz="79133"/>
  </p:normalViewPr>
  <p:slideViewPr>
    <p:cSldViewPr snapToGrid="0" snapToObjects="1">
      <p:cViewPr varScale="1">
        <p:scale>
          <a:sx n="119" d="100"/>
          <a:sy n="119" d="100"/>
        </p:scale>
        <p:origin x="15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Master" Target="slideMasters/slideMaster5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3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3.xml"/><Relationship Id="rId15" Type="http://schemas.openxmlformats.org/officeDocument/2006/relationships/theme" Target="theme/theme1.xml"/><Relationship Id="rId10" Type="http://schemas.openxmlformats.org/officeDocument/2006/relationships/slideMaster" Target="slideMasters/slideMaster8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A870E89-1B0B-5847-9B90-D9E4025BF1D6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050846B-419B-8846-BC4D-2E6033515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18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0846B-419B-8846-BC4D-2E60335151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30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26282"/>
            <a:ext cx="8229600" cy="110251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43113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87350AA8-8DCB-AE4B-9C05-A61ED8CA6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87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9800" y="564945"/>
            <a:ext cx="2339436" cy="143802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25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9800" y="2102955"/>
            <a:ext cx="2339436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5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C63FDA4-5734-0949-BDA6-D0D6FDC31663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2D8AB15-73F2-6A4F-B882-FCD5E5C83B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019800" y="564945"/>
            <a:ext cx="2339436" cy="158316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25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714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4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635829" y="564945"/>
            <a:ext cx="5089630" cy="11025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25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635829" y="1819927"/>
            <a:ext cx="508963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58462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643086" y="1116203"/>
            <a:ext cx="5082373" cy="11025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25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8273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4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989784"/>
            <a:ext cx="5562600" cy="6693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4534A80-8F0F-8B4A-B1EE-DA8BDE36D262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51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4534A80-8F0F-8B4A-B1EE-DA8BDE36D262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25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55664"/>
            <a:ext cx="8229600" cy="110251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72495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66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4735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8907"/>
            <a:ext cx="8229600" cy="302646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1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87350AA8-8DCB-AE4B-9C05-A61ED8CA68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357140"/>
            <a:ext cx="8229600" cy="110251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1026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462772"/>
            <a:ext cx="8001000" cy="1102519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56529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1905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63995"/>
            <a:ext cx="4038600" cy="3045890"/>
          </a:xfrm>
          <a:prstGeom prst="rect">
            <a:avLst/>
          </a:prstGeom>
        </p:spPr>
        <p:txBody>
          <a:bodyPr/>
          <a:lstStyle>
            <a:lvl1pPr algn="l">
              <a:defRPr sz="2100">
                <a:latin typeface="Arial"/>
                <a:cs typeface="Arial"/>
              </a:defRPr>
            </a:lvl1pPr>
            <a:lvl2pPr algn="l">
              <a:defRPr sz="1800">
                <a:latin typeface="Arial"/>
                <a:cs typeface="Arial"/>
              </a:defRPr>
            </a:lvl2pPr>
            <a:lvl3pPr algn="l">
              <a:defRPr sz="1500">
                <a:latin typeface="Arial"/>
                <a:cs typeface="Arial"/>
              </a:defRPr>
            </a:lvl3pPr>
            <a:lvl4pPr algn="l">
              <a:defRPr sz="1350">
                <a:latin typeface="Arial"/>
                <a:cs typeface="Arial"/>
              </a:defRPr>
            </a:lvl4pPr>
            <a:lvl5pPr algn="l">
              <a:defRPr sz="1350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63995"/>
            <a:ext cx="4038600" cy="3045890"/>
          </a:xfrm>
          <a:prstGeom prst="rect">
            <a:avLst/>
          </a:prstGeom>
        </p:spPr>
        <p:txBody>
          <a:bodyPr/>
          <a:lstStyle>
            <a:lvl1pPr algn="l">
              <a:defRPr sz="2100">
                <a:latin typeface="Arial"/>
                <a:cs typeface="Arial"/>
              </a:defRPr>
            </a:lvl1pPr>
            <a:lvl2pPr algn="l">
              <a:defRPr sz="1800">
                <a:latin typeface="Arial"/>
                <a:cs typeface="Arial"/>
              </a:defRPr>
            </a:lvl2pPr>
            <a:lvl3pPr algn="l">
              <a:defRPr sz="1500">
                <a:latin typeface="Arial"/>
                <a:cs typeface="Arial"/>
              </a:defRPr>
            </a:lvl3pPr>
            <a:lvl4pPr algn="l">
              <a:defRPr sz="1350">
                <a:latin typeface="Arial"/>
                <a:cs typeface="Arial"/>
              </a:defRPr>
            </a:lvl4pPr>
            <a:lvl5pPr algn="l">
              <a:defRPr sz="1350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77081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8448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4032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42428"/>
            <a:ext cx="4040188" cy="246745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35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54032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42428"/>
            <a:ext cx="4041775" cy="246745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35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88208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3866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59400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8886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29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93401"/>
            <a:ext cx="3008313" cy="121463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0122"/>
            <a:ext cx="5111750" cy="378815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1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500">
                <a:latin typeface="Arial"/>
                <a:cs typeface="Arial"/>
              </a:defRPr>
            </a:lvl4pPr>
            <a:lvl5pPr>
              <a:defRPr sz="1500">
                <a:latin typeface="Arial"/>
                <a:cs typeface="Arial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908036"/>
            <a:ext cx="3008313" cy="26402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/>
                <a:cs typeface="Arial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10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529274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9375"/>
            <a:ext cx="5486400" cy="2785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954327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/>
                <a:cs typeface="Arial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26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641652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57147"/>
            <a:ext cx="8229600" cy="3030967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45078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46727"/>
            <a:ext cx="2057400" cy="4041387"/>
          </a:xfrm>
          <a:prstGeom prst="rect">
            <a:avLst/>
          </a:prstGeo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46727"/>
            <a:ext cx="6019800" cy="4041387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79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97819"/>
            <a:ext cx="8229600" cy="110251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2146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77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87350AA8-8DCB-AE4B-9C05-A61ED8CA6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080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1796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5968"/>
            <a:ext cx="8229600" cy="2787346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43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97819"/>
            <a:ext cx="8001000" cy="1102519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700338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97953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5968"/>
            <a:ext cx="4038600" cy="2780089"/>
          </a:xfrm>
          <a:prstGeom prst="rect">
            <a:avLst/>
          </a:prstGeom>
        </p:spPr>
        <p:txBody>
          <a:bodyPr/>
          <a:lstStyle>
            <a:lvl1pPr algn="l">
              <a:defRPr sz="2100">
                <a:latin typeface="Arial"/>
                <a:cs typeface="Arial"/>
              </a:defRPr>
            </a:lvl1pPr>
            <a:lvl2pPr algn="l">
              <a:defRPr sz="1800">
                <a:latin typeface="Arial"/>
                <a:cs typeface="Arial"/>
              </a:defRPr>
            </a:lvl2pPr>
            <a:lvl3pPr algn="l">
              <a:defRPr sz="1500">
                <a:latin typeface="Arial"/>
                <a:cs typeface="Arial"/>
              </a:defRPr>
            </a:lvl3pPr>
            <a:lvl4pPr algn="l">
              <a:defRPr sz="1350">
                <a:latin typeface="Arial"/>
                <a:cs typeface="Arial"/>
              </a:defRPr>
            </a:lvl4pPr>
            <a:lvl5pPr algn="l">
              <a:defRPr sz="1350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5968"/>
            <a:ext cx="4038600" cy="2780089"/>
          </a:xfrm>
          <a:prstGeom prst="rect">
            <a:avLst/>
          </a:prstGeom>
        </p:spPr>
        <p:txBody>
          <a:bodyPr/>
          <a:lstStyle>
            <a:lvl1pPr algn="l">
              <a:defRPr sz="2100">
                <a:latin typeface="Arial"/>
                <a:cs typeface="Arial"/>
              </a:defRPr>
            </a:lvl1pPr>
            <a:lvl2pPr algn="l">
              <a:defRPr sz="1800">
                <a:latin typeface="Arial"/>
                <a:cs typeface="Arial"/>
              </a:defRPr>
            </a:lvl2pPr>
            <a:lvl3pPr algn="l">
              <a:defRPr sz="1500">
                <a:latin typeface="Arial"/>
                <a:cs typeface="Arial"/>
              </a:defRPr>
            </a:lvl3pPr>
            <a:lvl4pPr algn="l">
              <a:defRPr sz="1350">
                <a:latin typeface="Arial"/>
                <a:cs typeface="Arial"/>
              </a:defRPr>
            </a:lvl4pPr>
            <a:lvl5pPr algn="l">
              <a:defRPr sz="1350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99636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49889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28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82658"/>
            <a:ext cx="4040188" cy="231517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35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028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82658"/>
            <a:ext cx="4041775" cy="231517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35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01796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626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01796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18244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46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47830"/>
            <a:ext cx="3008313" cy="121463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14551"/>
            <a:ext cx="5111750" cy="400207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1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500">
                <a:latin typeface="Arial"/>
                <a:cs typeface="Arial"/>
              </a:defRPr>
            </a:lvl4pPr>
            <a:lvl5pPr>
              <a:defRPr sz="1500">
                <a:latin typeface="Arial"/>
                <a:cs typeface="Arial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62465"/>
            <a:ext cx="3008313" cy="2854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/>
                <a:cs typeface="Arial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439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237593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97695"/>
            <a:ext cx="5486400" cy="2785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662646"/>
            <a:ext cx="5486400" cy="59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/>
                <a:cs typeface="Arial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343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19041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3214"/>
            <a:ext cx="8229600" cy="3141072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63119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52105"/>
            <a:ext cx="2057400" cy="4131209"/>
          </a:xfrm>
          <a:prstGeom prst="rect">
            <a:avLst/>
          </a:prstGeo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2105"/>
            <a:ext cx="6019800" cy="413120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50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6138"/>
            <a:ext cx="8229600" cy="110251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92969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9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9597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6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1250"/>
            <a:ext cx="8229600" cy="1102519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78081"/>
            <a:ext cx="6400800" cy="1129576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2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06887"/>
            <a:ext cx="8229599" cy="85725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18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8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AB44037-AAC2-0742-99B9-07B0DC7FF25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5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1AE3B6F-FC12-BE4B-8D3C-9E512583736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5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CFA1A-A022-D649-8AD9-9F30A5C06CF5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A361-AE56-CD4A-B91B-4241634854C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8C30BF-6A77-8E44-A67A-DDF61ADA4E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5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53E02CE-440C-AD41-9DDA-5591ED1E75C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0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363C08-5832-E94D-9314-2E2054CA158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18B8E3-4674-A347-9DC4-DBF0F0A66E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4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CF186C6-9C93-C04D-87CC-2877C61E659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7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36530E-C695-2C44-9F92-259B01868F5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8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06708-A00D-4B51-B92C-80C752154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34" y="741807"/>
            <a:ext cx="8488266" cy="857250"/>
          </a:xfrm>
        </p:spPr>
        <p:txBody>
          <a:bodyPr/>
          <a:lstStyle/>
          <a:p>
            <a:r>
              <a:rPr lang="en-US" sz="2300" dirty="0"/>
              <a:t>Collaboratively building &amp; strengthening campus </a:t>
            </a:r>
            <a:r>
              <a:rPr lang="en-US" sz="2300" b="1" i="1" dirty="0"/>
              <a:t>relationships</a:t>
            </a:r>
            <a:r>
              <a:rPr lang="en-US" sz="2300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20C06-C002-4930-A0F4-53AE1C590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66" y="1363132"/>
            <a:ext cx="8358933" cy="338666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Building upon the foundation established at our spring retreat, Staff Senate will continue to focus on enhancing campus </a:t>
            </a:r>
            <a:r>
              <a:rPr lang="en-US" sz="1600" b="1" i="1" dirty="0"/>
              <a:t>relationships</a:t>
            </a:r>
            <a:r>
              <a:rPr lang="en-US" sz="1600" dirty="0"/>
              <a:t> through:</a:t>
            </a:r>
            <a:endParaRPr lang="en-US" sz="1600" i="1" dirty="0"/>
          </a:p>
          <a:p>
            <a:pPr marL="0" indent="0">
              <a:buNone/>
            </a:pPr>
            <a:endParaRPr lang="en-US" sz="1200" i="1" dirty="0"/>
          </a:p>
          <a:p>
            <a:r>
              <a:rPr lang="en-US" sz="1800" i="1" dirty="0"/>
              <a:t>Creating and sustaining partnerships </a:t>
            </a:r>
          </a:p>
          <a:p>
            <a:pPr lvl="1"/>
            <a:r>
              <a:rPr lang="en-US" sz="1400" dirty="0"/>
              <a:t>Partnering with Faculty Senate and Student Government Association on shared initiatives to support our campus community </a:t>
            </a:r>
          </a:p>
          <a:p>
            <a:pPr marL="342900" lvl="1" indent="0">
              <a:buNone/>
            </a:pPr>
            <a:endParaRPr lang="en-US" sz="800" dirty="0"/>
          </a:p>
          <a:p>
            <a:r>
              <a:rPr lang="en-US" sz="1800" i="1" dirty="0"/>
              <a:t>Strong campus involvement </a:t>
            </a:r>
          </a:p>
          <a:p>
            <a:pPr lvl="1"/>
            <a:r>
              <a:rPr lang="en-US" sz="1400" dirty="0"/>
              <a:t>Supporting campus through involvement and participation in events such as Staff Development Day and Mental Health Day </a:t>
            </a:r>
          </a:p>
          <a:p>
            <a:pPr marL="342900" lvl="1" indent="0">
              <a:buNone/>
            </a:pPr>
            <a:endParaRPr lang="en-US" sz="800" dirty="0"/>
          </a:p>
          <a:p>
            <a:r>
              <a:rPr lang="en-US" sz="1800" i="1" dirty="0"/>
              <a:t>Improved communication </a:t>
            </a:r>
          </a:p>
          <a:p>
            <a:pPr lvl="1"/>
            <a:r>
              <a:rPr lang="en-US" sz="1400" dirty="0"/>
              <a:t>Planning a Staff Symposium (January 2024) with the goal of increasing communication and sharing knowledge in offices across campus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1655D4-7534-45F7-8BB1-5DEF301C06BC}"/>
              </a:ext>
            </a:extLst>
          </p:cNvPr>
          <p:cNvSpPr txBox="1"/>
          <p:nvPr/>
        </p:nvSpPr>
        <p:spPr>
          <a:xfrm>
            <a:off x="4571999" y="61046"/>
            <a:ext cx="44234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2000" b="1" dirty="0">
                <a:solidFill>
                  <a:schemeClr val="bg1">
                    <a:lumMod val="95000"/>
                    <a:alpha val="80000"/>
                  </a:schemeClr>
                </a:solidFill>
              </a:rPr>
              <a:t>Staff Senate Priorities</a:t>
            </a:r>
          </a:p>
        </p:txBody>
      </p:sp>
    </p:spTree>
    <p:extLst>
      <p:ext uri="{BB962C8B-B14F-4D97-AF65-F5344CB8AC3E}">
        <p14:creationId xmlns:p14="http://schemas.microsoft.com/office/powerpoint/2010/main" val="259951747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 Option 1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ver Slide Option 2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ver Slide Option 3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ver Slide Option 4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ver Slide Option 5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over Slide Option 6 (includes title slide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Inside Slide Option 2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Inside Slide Option 1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FA0481801FC49BF48B45663CB4725" ma:contentTypeVersion="13" ma:contentTypeDescription="Create a new document." ma:contentTypeScope="" ma:versionID="2751431cebb5fd2140c2028e0f6eb914">
  <xsd:schema xmlns:xsd="http://www.w3.org/2001/XMLSchema" xmlns:xs="http://www.w3.org/2001/XMLSchema" xmlns:p="http://schemas.microsoft.com/office/2006/metadata/properties" xmlns:ns2="b0ed874c-7f6c-4796-b0fe-3a94e0fc610a" xmlns:ns3="cfb16029-a7cd-4b95-a84e-ce0d8816eae0" targetNamespace="http://schemas.microsoft.com/office/2006/metadata/properties" ma:root="true" ma:fieldsID="f5c52907f7830cee9e07304a00e1eb83" ns2:_="" ns3:_="">
    <xsd:import namespace="b0ed874c-7f6c-4796-b0fe-3a94e0fc610a"/>
    <xsd:import namespace="cfb16029-a7cd-4b95-a84e-ce0d8816ea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ed874c-7f6c-4796-b0fe-3a94e0fc61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84375c0-32c9-4e9c-ae3d-3dac5c8bcd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b16029-a7cd-4b95-a84e-ce0d8816eae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aac9a80-830f-4a1d-9092-8b1a89630cac}" ma:internalName="TaxCatchAll" ma:showField="CatchAllData" ma:web="cfb16029-a7cd-4b95-a84e-ce0d8816ea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ed874c-7f6c-4796-b0fe-3a94e0fc610a">
      <Terms xmlns="http://schemas.microsoft.com/office/infopath/2007/PartnerControls"/>
    </lcf76f155ced4ddcb4097134ff3c332f>
    <TaxCatchAll xmlns="cfb16029-a7cd-4b95-a84e-ce0d8816eae0" xsi:nil="true"/>
  </documentManagement>
</p:properties>
</file>

<file path=customXml/itemProps1.xml><?xml version="1.0" encoding="utf-8"?>
<ds:datastoreItem xmlns:ds="http://schemas.openxmlformats.org/officeDocument/2006/customXml" ds:itemID="{2775AB2D-313C-4815-8B2C-0AF57CF4F0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3A3335-FBA9-417F-A642-57DBBB2A732D}"/>
</file>

<file path=customXml/itemProps3.xml><?xml version="1.0" encoding="utf-8"?>
<ds:datastoreItem xmlns:ds="http://schemas.openxmlformats.org/officeDocument/2006/customXml" ds:itemID="{C7C3A256-8F29-4186-949F-529260FF06D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11757</TotalTime>
  <Words>96</Words>
  <Application>Microsoft Office PowerPoint</Application>
  <PresentationFormat>On-screen Show (16:9)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Calibri</vt:lpstr>
      <vt:lpstr>Cover Slide Option 1 (includes title slide, title/author slide, and ending slide)</vt:lpstr>
      <vt:lpstr>Cover Slide Option 2 (includes title slide, title/author slide, and ending slide)</vt:lpstr>
      <vt:lpstr>Cover Slide Option 3 (includes title slide, title/author slide, and ending slide)</vt:lpstr>
      <vt:lpstr>Cover Slide Option 4 (includes title slide, title/author slide, and ending slide)</vt:lpstr>
      <vt:lpstr>Cover Slide Option 5 (includes title slide, title/author slide, and ending slide)</vt:lpstr>
      <vt:lpstr>Cover Slide Option 6 (includes title slide and ending slide)</vt:lpstr>
      <vt:lpstr>Inside Slide Option 2 (includes different content layouts)</vt:lpstr>
      <vt:lpstr>Inside Slide Option 1 (includes different content layouts)</vt:lpstr>
      <vt:lpstr>Collaboratively building &amp; strengthening campus relationships.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Earnest-Reitmann, Amanda J.</dc:creator>
  <cp:lastModifiedBy>Spencer, Amanda Graham</cp:lastModifiedBy>
  <cp:revision>24</cp:revision>
  <cp:lastPrinted>2023-09-12T16:00:30Z</cp:lastPrinted>
  <dcterms:created xsi:type="dcterms:W3CDTF">2018-09-19T20:02:44Z</dcterms:created>
  <dcterms:modified xsi:type="dcterms:W3CDTF">2023-09-25T16:54:35Z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0x01010010AFA0481801FC49BF48B45663CB4725</vt:lpwstr>
  </property>
</Properties>
</file>